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57.xml.rels" ContentType="application/vnd.openxmlformats-package.relationships+xml"/>
  <Override PartName="/ppt/notesSlides/notesSlide71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79.png" ContentType="image/png"/>
  <Override PartName="/ppt/media/image31.jpeg" ContentType="image/jpeg"/>
  <Override PartName="/ppt/media/image20.jpeg" ContentType="image/jpeg"/>
  <Override PartName="/ppt/media/image4.png" ContentType="image/png"/>
  <Override PartName="/ppt/media/image61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40.jpeg" ContentType="image/jpeg"/>
  <Override PartName="/ppt/media/image2.png" ContentType="image/png"/>
  <Override PartName="/ppt/media/image7.png" ContentType="image/png"/>
  <Override PartName="/ppt/media/image60.jpeg" ContentType="image/jpeg"/>
  <Override PartName="/ppt/media/image62.png" ContentType="image/png"/>
  <Override PartName="/ppt/media/image10.jpeg" ContentType="image/jpeg"/>
  <Override PartName="/ppt/media/image36.png" ContentType="image/png"/>
  <Override PartName="/ppt/media/image6.png" ContentType="image/png"/>
  <Override PartName="/ppt/media/image8.jpeg" ContentType="image/jpeg"/>
  <Override PartName="/ppt/media/image11.png" ContentType="image/png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64.jpeg" ContentType="image/jpeg"/>
  <Override PartName="/ppt/media/image30.png" ContentType="image/png"/>
  <Override PartName="/ppt/media/image55.png" ContentType="image/png"/>
  <Override PartName="/ppt/media/image29.png" ContentType="image/png"/>
  <Override PartName="/ppt/media/image27.jpeg" ContentType="image/jpeg"/>
  <Override PartName="/ppt/media/image28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9.jpeg" ContentType="image/jpeg"/>
  <Override PartName="/ppt/media/image46.png" ContentType="image/png"/>
  <Override PartName="/ppt/media/image19.png" ContentType="image/png"/>
  <Override PartName="/ppt/media/image70.png" ContentType="image/png"/>
  <Override PartName="/ppt/media/image68.jpeg" ContentType="image/jpe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1.jpeg" ContentType="image/jpeg"/>
  <Override PartName="/ppt/media/image42.png" ContentType="image/png"/>
  <Override PartName="/ppt/media/image67.png" ContentType="image/png"/>
  <Override PartName="/ppt/media/image43.png" ContentType="image/png"/>
  <Override PartName="/ppt/media/image44.png" ContentType="image/png"/>
  <Override PartName="/ppt/media/image69.png" ContentType="image/png"/>
  <Override PartName="/ppt/media/image45.jpeg" ContentType="image/jpeg"/>
  <Override PartName="/ppt/media/image49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jpeg" ContentType="image/jpeg"/>
  <Override PartName="/ppt/media/image74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6.jpeg" ContentType="image/jpeg"/>
  <Override PartName="/ppt/media/image63.png" ContentType="image/png"/>
  <Override PartName="/ppt/media/image65.png" ContentType="image/png"/>
  <Override PartName="/ppt/media/image66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7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7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A8BBCA-3779-4FD6-A7C1-2CB3DD9B11E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365 Talents : boîte traitement de la langue &amp; IA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24D616-D5F5-476C-AEFB-AA1C8E8AA06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600EF4-8128-4EB6-A41A-C44A001F707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Manière de travailler : ipython d’un côté / le code de l’autre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94F1C32-CA81-4F0F-AAFE-14F1A12CFB1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149F9C-BBE0-4EBD-8DD6-9DB672374E2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Faire une pause, laisser les gens jouer un peu avec le modèle.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 most similars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Taille du vocabulaire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E9F4557-2ACF-458D-9AC2-0F3CDA5A3CD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 vous rassure il est pas mort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443E0F-8AB7-42CD-ADCE-9986129F45E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Lowercase: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us / US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it / IT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 / WHO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52A86C1-EF37-43BB-89FF-A1CABCA95F1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Punctuation 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Notre-Dame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Saint-Pierre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Blu-ray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X-ray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km/h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N/A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‘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ii, iii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F6A978D-B650-4785-B93D-EBD8606C6B3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US IT WHO 0.5% </a:t>
            </a:r>
            <a:r>
              <a:rPr b="0" lang="en-US" sz="2000" spc="-1" strike="noStrike">
                <a:latin typeface="Wingdings"/>
              </a:rPr>
              <a:t> 40%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A355D4-6C08-4DD9-9572-E6FE52E969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 most similars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Taille du vocabulaire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E9B848-22FC-4486-B401-33A0171660A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york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New_york vs new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Nova_scotia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37CB7B-A893-450A-B9BA-22FCE5C7F6C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york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New_york vs new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Nova_scotia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06D1060-2AD8-4BE2-9F5E-37A52EF0C24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Amélioration de la qualité même si on peut perdre de la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DD69FD-254B-4613-A6FA-306D98FED18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Stopwords qui disparaissent : IT vs it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En fr : son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BEF63C-0B15-46A0-A220-47F97826C50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Stopwords qui disparaissent : IT vs it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En fr : son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73EF15-25C6-46B0-820A-C2447CCA9D4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50A266C-9FA5-41B0-AA77-3B5DBB40B62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Hyper parameters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61078F-A65C-4184-9F57-4067B48C215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8417D6D-54BE-4784-AEBA-5C7591023C0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Plusieurs personnes prennent des tailles différentes, on lance tous ensemble et on compare !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0A89F7B-941F-4443-B14E-2137E6B6DF6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5D4990-771B-4CAD-9ADC-72DF367745E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F7BF5D-FE77-4D06-9AE2-EE25AEA6BFE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[73]: compare('propaganda')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Out[73]: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The_Donald          conspiracy                 politics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0             propoganda      disinformation               propoganda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    liberal_propaganda       liberal_media           disinformation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    leftist_propaganda          propoganda           misinformation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              fake_news   independent_media       propaganda_machine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                 psyops  russian_propaganda       russian_propaganda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       false_narratives             blatant    right-wing_propaganda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  operation_mockingbird             hasbara       blatant_propaganda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7         scaremongering           state_run                 agitprop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8     russian_propaganda    mainstream_media  conservative_propaganda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9        corporate_media         main_stream            propagandists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BAD is:         the left           the state                the right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different vocab: fake_news / false_narratives [VS] disinformation / misinformation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[74]: compare('obama')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Out[74]: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The_Donald   conspiracy           politics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0      0bama         bush               bush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   obummer      clinton    president_obama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   clinton       mccain       barack_obama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      barry       romney           obama_'s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       bush        trump             barack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   obama_'s       pelosi  blamed_everything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  george_w.     clintons          obama_did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7      kerry  his_cabinet            clinton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8     obongo        pence                gwb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9        bho          hrc            hillary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Different ways to name the same concept: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TD: obama = 0bama / obummer / obongo / bho (barack hussein obama)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con: mostly other politician names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pol: obama = president_obama / barack_obama / barack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[75]: compare('trump')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Out[75]: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The_Donald          conspiracy         politics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0  president_trump             hillary              him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             djt             clinton               he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          geotus               potus              djt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            potus             mueller     donald_trump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      trump_keeps               obama    trump_himself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             pdjt               pence               dt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               dt  his_administration        president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7    our_president        his_campaign            obama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8          potus_'              pompeo  president_trump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9      john_bolton      his_supporters            pence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Different ways to name the same concept: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Lots of shortcuts (dt/djt/pdjt etc...)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TD: trump = president_trump / djt (donald junior trump) / geotus (god emperor of the US) / potus (president of the US) / pdjt (president donald junior trump) / dt (donald trump) / our_president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con: mostly other politician names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pol: trump = djt / donald_trump / trump_himself / dt / president / president_trump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[76]: compare('barack_obama')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Out[76]: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The_Donald    conspiracy          politics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0  former_president       boehner   president_obama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 president_barack       senator         george_w.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   barack_hussein          pres             obama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         george_w.       yeltsin  former_president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             igtet   was_elected              bush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    u.s._president     roosevelt     2008_campaign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   president_obama  jimmy_carter           w._bush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7    pardon_johnson        romney         george_h.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8           in_1993    brzezinski   michael_dukakis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9       pardon_jack     candidacy   his_predecessor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Quite different from just "obama". What is interesting is: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former_president / his_predecessor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[79]: compare('chemtrails')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Out[79]: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The_Donald      conspiracy       politics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0               punjabis           haarp      gay_frogs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      conservationists     chem_trails     turn_frogs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          easy_answers         runways    chem_trails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               gradient       contrails   moon_landing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            motorsports      telescopes   liberal_hoax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              numb_nuts  geoengineering      pizzagate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            moronically              5g  pizza_parlors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7             caretakers      pole_shift       fluoride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8  spread_misinformation        do_exist     flat_earth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9            hate_whitey   cloud_seeding        bigfoot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TD: some insults / comments: easy_answers / numb_nuts / moronically etc...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con: lots of very specific conspiracies related to mind-control (5g / haarp ...) and air (contrails / geoengineering / cloud_seeding)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pol: more well known conspiracies / hoaxes (moon_landing / pizzagate / fluoride / flat_earth / bigfoot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A0347B-C889-4549-B210-E62CEE631E0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B05A1D-7FE6-48BA-BEDD-6ABF4530273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8943A9E-B0BC-4134-A7CC-7EFF171050A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646920" y="27662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681920"/>
            <a:ext cx="9143640" cy="1084320"/>
          </a:xfrm>
          <a:prstGeom prst="rect">
            <a:avLst/>
          </a:prstGeom>
        </p:spPr>
        <p:txBody>
          <a:bodyPr/>
          <a:p>
            <a:pPr algn="ctr">
              <a:lnSpc>
                <a:spcPct val="90000"/>
              </a:lnSpc>
            </a:pPr>
            <a:r>
              <a:rPr b="1" lang="fr-FR" sz="6000" spc="-1" strike="noStrike">
                <a:solidFill>
                  <a:srgbClr val="0072f0"/>
                </a:solidFill>
                <a:latin typeface="Fira Sans"/>
              </a:rPr>
              <a:t>Modifiez le style du </a:t>
            </a:r>
            <a:r>
              <a:rPr b="1" lang="fr-FR" sz="6000" spc="-1" strike="noStrike">
                <a:solidFill>
                  <a:srgbClr val="0072f0"/>
                </a:solidFill>
                <a:latin typeface="Fira Sans"/>
              </a:rPr>
              <a:t>titre</a:t>
            </a:r>
            <a:endParaRPr b="0" lang="fr-FR" sz="60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1" name="Image 6" descr=""/>
          <p:cNvPicPr/>
          <p:nvPr/>
        </p:nvPicPr>
        <p:blipFill>
          <a:blip r:embed="rId2"/>
          <a:stretch/>
        </p:blipFill>
        <p:spPr>
          <a:xfrm>
            <a:off x="3976560" y="4671720"/>
            <a:ext cx="4238280" cy="17996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11098800" y="6377400"/>
            <a:ext cx="9284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C2F7556-AA5C-4748-8EB5-951BF1FAE72A}" type="datetime">
              <a:rPr b="0" lang="en-US" sz="1200" spc="-1" strike="noStrike">
                <a:solidFill>
                  <a:srgbClr val="8ba4f3"/>
                </a:solidFill>
                <a:latin typeface="Calibri"/>
              </a:rPr>
              <a:t>8/9/19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</a:rPr>
              <a:t>Click to edit the outline </a:t>
            </a:r>
            <a:r>
              <a:rPr b="0" lang="fr-FR" sz="2800" spc="-1" strike="noStrike">
                <a:solidFill>
                  <a:srgbClr val="0072f0"/>
                </a:solidFill>
                <a:latin typeface="Roboto"/>
              </a:rPr>
              <a:t>text format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Sixth Outline </a:t>
            </a: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Seventh </a:t>
            </a: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90040" y="531000"/>
            <a:ext cx="10954800" cy="5795640"/>
          </a:xfrm>
          <a:prstGeom prst="rect">
            <a:avLst/>
          </a:prstGeom>
          <a:solidFill>
            <a:srgbClr val="0072f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40000" rIns="540000" tIns="540000" bIns="540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89bd"/>
                </a:solidFill>
                <a:latin typeface="Helvetica Neue"/>
                <a:ea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Modifiez le style du titre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42" name="Image 2" descr=""/>
          <p:cNvPicPr/>
          <p:nvPr/>
        </p:nvPicPr>
        <p:blipFill>
          <a:blip r:embed="rId2"/>
          <a:stretch/>
        </p:blipFill>
        <p:spPr>
          <a:xfrm>
            <a:off x="11472120" y="660708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0" y="6607080"/>
            <a:ext cx="484560" cy="250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18BE5C8-461D-4D92-A78B-FC7C80C8AC41}" type="slidenum">
              <a:rPr b="0" lang="en-US" sz="1200" spc="-1" strike="noStrike">
                <a:solidFill>
                  <a:srgbClr val="8ba4f3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</a:rPr>
              <a:t>Click to edit the outline text format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5880" y="0"/>
            <a:ext cx="6095520" cy="6857640"/>
          </a:xfrm>
          <a:prstGeom prst="rect">
            <a:avLst/>
          </a:prstGeom>
          <a:solidFill>
            <a:srgbClr val="0072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346320" y="365040"/>
            <a:ext cx="537516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Modifiez le style du titre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45960" y="1969920"/>
            <a:ext cx="5375160" cy="4161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72f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Cliquez pour modifier les styles du texte du masque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574320" y="365040"/>
            <a:ext cx="5139360" cy="576720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Cliquez pour modifier les styles du texte du masque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pic>
        <p:nvPicPr>
          <p:cNvPr id="85" name="Image 3" descr=""/>
          <p:cNvPicPr/>
          <p:nvPr/>
        </p:nvPicPr>
        <p:blipFill>
          <a:blip r:embed="rId2"/>
          <a:stretch/>
        </p:blipFill>
        <p:spPr>
          <a:xfrm>
            <a:off x="11472120" y="660708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0" y="6607080"/>
            <a:ext cx="484560" cy="250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71399A4-C0F4-4379-89B4-C01A9183C47E}" type="slidenum">
              <a:rPr b="0" lang="en-US" sz="1200" spc="-1" strike="noStrike">
                <a:solidFill>
                  <a:srgbClr val="8ba4f3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6095520" cy="6857640"/>
          </a:xfrm>
          <a:prstGeom prst="rect">
            <a:avLst/>
          </a:prstGeom>
          <a:solidFill>
            <a:srgbClr val="0072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6539400" y="365040"/>
            <a:ext cx="537516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Modifiez le style du titre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538680" y="1876320"/>
            <a:ext cx="5375160" cy="428760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72f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Cliquez pour modifier les styles du texte du masque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68440" y="365040"/>
            <a:ext cx="4917600" cy="579888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Cliquez pour modifier les styles du texte du masque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pic>
        <p:nvPicPr>
          <p:cNvPr id="127" name="Image 3" descr=""/>
          <p:cNvPicPr/>
          <p:nvPr/>
        </p:nvPicPr>
        <p:blipFill>
          <a:blip r:embed="rId2"/>
          <a:stretch/>
        </p:blipFill>
        <p:spPr>
          <a:xfrm>
            <a:off x="11472120" y="660708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720" y="6607080"/>
            <a:ext cx="484560" cy="250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965F3BF-FDF3-4540-A353-F9C769C7C72B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90040" y="531000"/>
            <a:ext cx="10954800" cy="5795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40000" rIns="540000" tIns="540000" bIns="540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4389"/>
                </a:solidFill>
                <a:latin typeface="Helvetica Neue"/>
                <a:ea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646920" y="2766240"/>
            <a:ext cx="10515240" cy="132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Modifiez le style du titre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7" name="Image 6" descr=""/>
          <p:cNvPicPr/>
          <p:nvPr/>
        </p:nvPicPr>
        <p:blipFill>
          <a:blip r:embed="rId2"/>
          <a:stretch/>
        </p:blipFill>
        <p:spPr>
          <a:xfrm>
            <a:off x="11472120" y="660708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168" name="PlaceHolder 3"/>
          <p:cNvSpPr>
            <a:spLocks noGrp="1"/>
          </p:cNvSpPr>
          <p:nvPr>
            <p:ph type="sldNum"/>
          </p:nvPr>
        </p:nvSpPr>
        <p:spPr>
          <a:xfrm>
            <a:off x="720" y="6607080"/>
            <a:ext cx="484560" cy="250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AFB07B2-AEC7-41D0-B5B5-F9064235113E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</a:rPr>
              <a:t>Click to edit the outline text format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 3" descr=""/>
          <p:cNvPicPr/>
          <p:nvPr/>
        </p:nvPicPr>
        <p:blipFill>
          <a:blip r:embed="rId2"/>
          <a:stretch/>
        </p:blipFill>
        <p:spPr>
          <a:xfrm>
            <a:off x="11292120" y="643860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24640" y="168480"/>
            <a:ext cx="10515240" cy="7455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Modifiez le style du titre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208" name="Image 12" descr=""/>
          <p:cNvPicPr/>
          <p:nvPr/>
        </p:nvPicPr>
        <p:blipFill>
          <a:blip r:embed="rId3"/>
          <a:stretch/>
        </p:blipFill>
        <p:spPr>
          <a:xfrm>
            <a:off x="11472120" y="6602760"/>
            <a:ext cx="719640" cy="233280"/>
          </a:xfrm>
          <a:prstGeom prst="rect">
            <a:avLst/>
          </a:prstGeom>
          <a:ln>
            <a:noFill/>
          </a:ln>
        </p:spPr>
      </p:pic>
      <p:sp>
        <p:nvSpPr>
          <p:cNvPr id="209" name="PlaceHolder 2"/>
          <p:cNvSpPr>
            <a:spLocks noGrp="1"/>
          </p:cNvSpPr>
          <p:nvPr>
            <p:ph type="sldNum"/>
          </p:nvPr>
        </p:nvSpPr>
        <p:spPr>
          <a:xfrm>
            <a:off x="0" y="6602760"/>
            <a:ext cx="484560" cy="250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6A8E415-0853-439D-879F-97831A5031C8}" type="slidenum">
              <a:rPr b="0" lang="en-US" sz="1200" spc="-1" strike="noStrike">
                <a:solidFill>
                  <a:srgbClr val="8ba4f3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</a:rPr>
              <a:t>Click to edit the outline text format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71f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71f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71f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image" Target="../media/image46.png"/><Relationship Id="rId1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jpe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github.com/tca19/dict2vec" TargetMode="External"/><Relationship Id="rId2" Type="http://schemas.openxmlformats.org/officeDocument/2006/relationships/hyperlink" Target="https://github.com/explosion/sense2vec" TargetMode="External"/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hyperlink" Target="https://blog.goodaudience.com/artificial-neural-networks-explained-436fcf36e75" TargetMode="External"/><Relationship Id="rId5" Type="http://schemas.openxmlformats.org/officeDocument/2006/relationships/hyperlink" Target="https://medium.com/datathings/neural-networks-and-backpropagation-explained-in-a-simple-way-f540a3611f5e" TargetMode="External"/><Relationship Id="rId6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colah.github.io/posts/2015-08-Understanding-LSTMs/" TargetMode="External"/><Relationship Id="rId8" Type="http://schemas.openxmlformats.org/officeDocument/2006/relationships/hyperlink" Target="https://towardsdatascience.com/understanding-encoder-decoder-sequence-to-sequence-model-679e04af4346" TargetMode="External"/><Relationship Id="rId9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6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523880" y="974160"/>
            <a:ext cx="9143640" cy="1561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72f0"/>
                </a:solidFill>
                <a:latin typeface="Fira Sans"/>
              </a:rPr>
              <a:t>Introduction au Word Embedding avec Word2Vec</a:t>
            </a:r>
            <a:endParaRPr b="0" lang="fr-FR" sz="60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1523880" y="2953080"/>
            <a:ext cx="9143640" cy="47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72f0"/>
                </a:solidFill>
                <a:latin typeface="Roboto"/>
                <a:ea typeface="Roboto"/>
              </a:rPr>
              <a:t>Clément Viricel &amp; Tanguy Moreau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Nettoyer… avec un clavier 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Nettoyer… avec un clavier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Jongler… avec des hyper-paramètres 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Nettoyer… avec un clavier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Jongler… avec des hyper-paramètres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Rigoler… avec des datasets 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Nettoyer… avec un clavier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Jongler… avec des hyper-paramètres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Rigoler… avec des datasets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Discuter… avec vos voisins 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 un peu plus concret…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1582200" y="1592640"/>
            <a:ext cx="9027360" cy="45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les Word Embedding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Découvrir le modèle Word2Vec</a:t>
            </a:r>
            <a:endParaRPr b="0" lang="en-US" sz="32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Implémenter vos Word2Vec :</a:t>
            </a:r>
            <a:endParaRPr b="0" lang="en-US" sz="32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Nettoyer… avec un clavier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Jongler… avec des hyper-paramètres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Rigoler… avec des datasets !</a:t>
            </a:r>
            <a:endParaRPr b="0" lang="en-US" sz="2400" spc="-1" strike="noStrike">
              <a:latin typeface="Arial"/>
            </a:endParaRPr>
          </a:p>
          <a:p>
            <a:pPr lvl="1" marL="1200240" indent="-742680">
              <a:lnSpc>
                <a:spcPct val="100000"/>
              </a:lnSpc>
              <a:buClr>
                <a:srgbClr val="0071f0"/>
              </a:buClr>
              <a:buFont typeface="Calibri Light"/>
              <a:buAutoNum type="romanLcPeriod"/>
            </a:pPr>
            <a:r>
              <a:rPr b="0" lang="en-US" sz="2400" spc="-1" strike="noStrike">
                <a:solidFill>
                  <a:srgbClr val="0071f0"/>
                </a:solidFill>
                <a:latin typeface="Calibri"/>
              </a:rPr>
              <a:t>Discuter… avec vos voisins 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Rentrer chez vous avec pleins de nouvelles idées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Comment on fait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2711520" y="2380680"/>
            <a:ext cx="857880" cy="85788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>
            <a:off x="123120" y="156600"/>
            <a:ext cx="252504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Des technos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661200" y="149040"/>
            <a:ext cx="369720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Des gens motivés et intéressés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(vous)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D’autres gens motivés et presque pédagogues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(nous)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1" name="Picture 2" descr=""/>
          <p:cNvPicPr/>
          <p:nvPr/>
        </p:nvPicPr>
        <p:blipFill>
          <a:blip r:embed="rId2"/>
          <a:stretch/>
        </p:blipFill>
        <p:spPr>
          <a:xfrm>
            <a:off x="7416720" y="2380680"/>
            <a:ext cx="857880" cy="85788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0" y="6146640"/>
            <a:ext cx="10515240" cy="7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72f0"/>
                </a:solidFill>
                <a:latin typeface="Fira Sans"/>
              </a:rPr>
              <a:t>La recette magique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267840" y="2986920"/>
            <a:ext cx="23180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Vous êtes qui déjà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2711520" y="238068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305" name="Picture 10" descr=""/>
          <p:cNvPicPr/>
          <p:nvPr/>
        </p:nvPicPr>
        <p:blipFill>
          <a:blip r:embed="rId2"/>
          <a:stretch/>
        </p:blipFill>
        <p:spPr>
          <a:xfrm>
            <a:off x="8666640" y="315000"/>
            <a:ext cx="2979720" cy="1403280"/>
          </a:xfrm>
          <a:prstGeom prst="rect">
            <a:avLst/>
          </a:prstGeom>
          <a:ln>
            <a:noFill/>
          </a:ln>
        </p:spPr>
      </p:pic>
      <p:pic>
        <p:nvPicPr>
          <p:cNvPr id="306" name="Picture 18" descr=""/>
          <p:cNvPicPr/>
          <p:nvPr/>
        </p:nvPicPr>
        <p:blipFill>
          <a:blip r:embed="rId3"/>
          <a:stretch/>
        </p:blipFill>
        <p:spPr>
          <a:xfrm>
            <a:off x="9262800" y="1986840"/>
            <a:ext cx="1868040" cy="1868040"/>
          </a:xfrm>
          <a:prstGeom prst="rect">
            <a:avLst/>
          </a:prstGeom>
          <a:ln>
            <a:noFill/>
          </a:ln>
        </p:spPr>
      </p:pic>
      <p:pic>
        <p:nvPicPr>
          <p:cNvPr id="307" name="Picture 20" descr=""/>
          <p:cNvPicPr/>
          <p:nvPr/>
        </p:nvPicPr>
        <p:blipFill>
          <a:blip r:embed="rId4"/>
          <a:stretch/>
        </p:blipFill>
        <p:spPr>
          <a:xfrm>
            <a:off x="8540640" y="4050720"/>
            <a:ext cx="3353760" cy="160200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123120" y="156600"/>
            <a:ext cx="252504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" name="Picture 2" descr=""/>
          <p:cNvPicPr/>
          <p:nvPr/>
        </p:nvPicPr>
        <p:blipFill>
          <a:blip r:embed="rId5"/>
          <a:stretch/>
        </p:blipFill>
        <p:spPr>
          <a:xfrm>
            <a:off x="7416720" y="2380680"/>
            <a:ext cx="857880" cy="85788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0" y="6146640"/>
            <a:ext cx="10515240" cy="7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72f0"/>
                </a:solidFill>
                <a:latin typeface="Fira Sans"/>
              </a:rPr>
              <a:t>La recette magique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61200" y="149040"/>
            <a:ext cx="369720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Des gens motivés et intéressés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(vous)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D’autres gens motivés et presque pédagogues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(nous)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4" name="Picture 2" descr=""/>
          <p:cNvPicPr/>
          <p:nvPr/>
        </p:nvPicPr>
        <p:blipFill>
          <a:blip r:embed="rId6"/>
          <a:stretch/>
        </p:blipFill>
        <p:spPr>
          <a:xfrm>
            <a:off x="93240" y="367920"/>
            <a:ext cx="2506680" cy="1253160"/>
          </a:xfrm>
          <a:prstGeom prst="rect">
            <a:avLst/>
          </a:prstGeom>
          <a:ln>
            <a:noFill/>
          </a:ln>
        </p:spPr>
      </p:pic>
      <p:pic>
        <p:nvPicPr>
          <p:cNvPr id="315" name="Picture 4" descr=""/>
          <p:cNvPicPr/>
          <p:nvPr/>
        </p:nvPicPr>
        <p:blipFill>
          <a:blip r:embed="rId7"/>
          <a:stretch/>
        </p:blipFill>
        <p:spPr>
          <a:xfrm>
            <a:off x="313920" y="2590200"/>
            <a:ext cx="2143440" cy="664560"/>
          </a:xfrm>
          <a:prstGeom prst="rect">
            <a:avLst/>
          </a:prstGeom>
          <a:ln>
            <a:noFill/>
          </a:ln>
        </p:spPr>
      </p:pic>
      <p:pic>
        <p:nvPicPr>
          <p:cNvPr id="316" name="Picture 8" descr=""/>
          <p:cNvPicPr/>
          <p:nvPr/>
        </p:nvPicPr>
        <p:blipFill>
          <a:blip r:embed="rId8"/>
          <a:stretch/>
        </p:blipFill>
        <p:spPr>
          <a:xfrm>
            <a:off x="568800" y="4223880"/>
            <a:ext cx="1555560" cy="155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 descr=""/>
          <p:cNvPicPr/>
          <p:nvPr/>
        </p:nvPicPr>
        <p:blipFill>
          <a:blip r:embed="rId1"/>
          <a:stretch/>
        </p:blipFill>
        <p:spPr>
          <a:xfrm>
            <a:off x="2711520" y="238068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318" name="Picture 4" descr=""/>
          <p:cNvPicPr/>
          <p:nvPr/>
        </p:nvPicPr>
        <p:blipFill>
          <a:blip r:embed="rId2"/>
          <a:stretch/>
        </p:blipFill>
        <p:spPr>
          <a:xfrm>
            <a:off x="4286520" y="393480"/>
            <a:ext cx="2484000" cy="1391040"/>
          </a:xfrm>
          <a:prstGeom prst="rect">
            <a:avLst/>
          </a:prstGeom>
          <a:ln>
            <a:noFill/>
          </a:ln>
        </p:spPr>
      </p:pic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4510080" y="2052360"/>
            <a:ext cx="1982520" cy="1688400"/>
          </a:xfrm>
          <a:prstGeom prst="rect">
            <a:avLst/>
          </a:prstGeom>
          <a:ln>
            <a:noFill/>
          </a:ln>
        </p:spPr>
      </p:pic>
      <p:pic>
        <p:nvPicPr>
          <p:cNvPr id="320" name="Picture 8" descr=""/>
          <p:cNvPicPr/>
          <p:nvPr/>
        </p:nvPicPr>
        <p:blipFill>
          <a:blip r:embed="rId4"/>
          <a:stretch/>
        </p:blipFill>
        <p:spPr>
          <a:xfrm>
            <a:off x="3853440" y="3994920"/>
            <a:ext cx="3349800" cy="1657800"/>
          </a:xfrm>
          <a:prstGeom prst="rect">
            <a:avLst/>
          </a:prstGeom>
          <a:ln>
            <a:noFill/>
          </a:ln>
        </p:spPr>
      </p:pic>
      <p:pic>
        <p:nvPicPr>
          <p:cNvPr id="321" name="Picture 10" descr=""/>
          <p:cNvPicPr/>
          <p:nvPr/>
        </p:nvPicPr>
        <p:blipFill>
          <a:blip r:embed="rId5"/>
          <a:stretch/>
        </p:blipFill>
        <p:spPr>
          <a:xfrm>
            <a:off x="8666640" y="315000"/>
            <a:ext cx="2979720" cy="1403280"/>
          </a:xfrm>
          <a:prstGeom prst="rect">
            <a:avLst/>
          </a:prstGeom>
          <a:ln>
            <a:noFill/>
          </a:ln>
        </p:spPr>
      </p:pic>
      <p:pic>
        <p:nvPicPr>
          <p:cNvPr id="322" name="Picture 18" descr=""/>
          <p:cNvPicPr/>
          <p:nvPr/>
        </p:nvPicPr>
        <p:blipFill>
          <a:blip r:embed="rId6"/>
          <a:stretch/>
        </p:blipFill>
        <p:spPr>
          <a:xfrm>
            <a:off x="9262800" y="1986840"/>
            <a:ext cx="1868040" cy="1868040"/>
          </a:xfrm>
          <a:prstGeom prst="rect">
            <a:avLst/>
          </a:prstGeom>
          <a:ln>
            <a:noFill/>
          </a:ln>
        </p:spPr>
      </p:pic>
      <p:pic>
        <p:nvPicPr>
          <p:cNvPr id="323" name="Picture 20" descr=""/>
          <p:cNvPicPr/>
          <p:nvPr/>
        </p:nvPicPr>
        <p:blipFill>
          <a:blip r:embed="rId7"/>
          <a:stretch/>
        </p:blipFill>
        <p:spPr>
          <a:xfrm>
            <a:off x="8540640" y="4050720"/>
            <a:ext cx="3353760" cy="160200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123120" y="156600"/>
            <a:ext cx="252504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"/>
          <p:cNvSpPr/>
          <p:nvPr/>
        </p:nvSpPr>
        <p:spPr>
          <a:xfrm>
            <a:off x="3679920" y="156600"/>
            <a:ext cx="369720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3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7" name="Picture 2" descr=""/>
          <p:cNvPicPr/>
          <p:nvPr/>
        </p:nvPicPr>
        <p:blipFill>
          <a:blip r:embed="rId8"/>
          <a:stretch/>
        </p:blipFill>
        <p:spPr>
          <a:xfrm>
            <a:off x="7416720" y="2380680"/>
            <a:ext cx="857880" cy="857880"/>
          </a:xfrm>
          <a:prstGeom prst="rect">
            <a:avLst/>
          </a:prstGeom>
          <a:ln>
            <a:noFill/>
          </a:ln>
        </p:spPr>
      </p:pic>
      <p:sp>
        <p:nvSpPr>
          <p:cNvPr id="328" name="CustomShape 4"/>
          <p:cNvSpPr/>
          <p:nvPr/>
        </p:nvSpPr>
        <p:spPr>
          <a:xfrm>
            <a:off x="0" y="6146640"/>
            <a:ext cx="10515240" cy="7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72f0"/>
                </a:solidFill>
                <a:latin typeface="Fira Sans"/>
              </a:rPr>
              <a:t>La recette magique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D’autres gens motivés et presque pédagogues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(nous)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0" name="Picture 2" descr=""/>
          <p:cNvPicPr/>
          <p:nvPr/>
        </p:nvPicPr>
        <p:blipFill>
          <a:blip r:embed="rId9"/>
          <a:stretch/>
        </p:blipFill>
        <p:spPr>
          <a:xfrm>
            <a:off x="93240" y="367920"/>
            <a:ext cx="2506680" cy="1253160"/>
          </a:xfrm>
          <a:prstGeom prst="rect">
            <a:avLst/>
          </a:prstGeom>
          <a:ln>
            <a:noFill/>
          </a:ln>
        </p:spPr>
      </p:pic>
      <p:pic>
        <p:nvPicPr>
          <p:cNvPr id="331" name="Picture 4" descr=""/>
          <p:cNvPicPr/>
          <p:nvPr/>
        </p:nvPicPr>
        <p:blipFill>
          <a:blip r:embed="rId10"/>
          <a:stretch/>
        </p:blipFill>
        <p:spPr>
          <a:xfrm>
            <a:off x="313920" y="2590200"/>
            <a:ext cx="2143440" cy="664560"/>
          </a:xfrm>
          <a:prstGeom prst="rect">
            <a:avLst/>
          </a:prstGeom>
          <a:ln>
            <a:noFill/>
          </a:ln>
        </p:spPr>
      </p:pic>
      <p:pic>
        <p:nvPicPr>
          <p:cNvPr id="332" name="Picture 8" descr=""/>
          <p:cNvPicPr/>
          <p:nvPr/>
        </p:nvPicPr>
        <p:blipFill>
          <a:blip r:embed="rId11"/>
          <a:stretch/>
        </p:blipFill>
        <p:spPr>
          <a:xfrm>
            <a:off x="568800" y="4223880"/>
            <a:ext cx="1555560" cy="155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0" y="614664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La recette magique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93240" y="367920"/>
            <a:ext cx="2506680" cy="1253160"/>
          </a:xfrm>
          <a:prstGeom prst="rect">
            <a:avLst/>
          </a:prstGeom>
          <a:ln>
            <a:noFill/>
          </a:ln>
        </p:spPr>
      </p:pic>
      <p:pic>
        <p:nvPicPr>
          <p:cNvPr id="335" name="Picture 4" descr=""/>
          <p:cNvPicPr/>
          <p:nvPr/>
        </p:nvPicPr>
        <p:blipFill>
          <a:blip r:embed="rId2"/>
          <a:stretch/>
        </p:blipFill>
        <p:spPr>
          <a:xfrm>
            <a:off x="313920" y="2590200"/>
            <a:ext cx="2143440" cy="664560"/>
          </a:xfrm>
          <a:prstGeom prst="rect">
            <a:avLst/>
          </a:prstGeom>
          <a:ln>
            <a:noFill/>
          </a:ln>
        </p:spPr>
      </p:pic>
      <p:pic>
        <p:nvPicPr>
          <p:cNvPr id="336" name="Picture 8" descr=""/>
          <p:cNvPicPr/>
          <p:nvPr/>
        </p:nvPicPr>
        <p:blipFill>
          <a:blip r:embed="rId3"/>
          <a:stretch/>
        </p:blipFill>
        <p:spPr>
          <a:xfrm>
            <a:off x="568800" y="4223880"/>
            <a:ext cx="1555560" cy="1555560"/>
          </a:xfrm>
          <a:prstGeom prst="rect">
            <a:avLst/>
          </a:prstGeom>
          <a:ln>
            <a:noFill/>
          </a:ln>
        </p:spPr>
      </p:pic>
      <p:pic>
        <p:nvPicPr>
          <p:cNvPr id="337" name="Picture 2" descr=""/>
          <p:cNvPicPr/>
          <p:nvPr/>
        </p:nvPicPr>
        <p:blipFill>
          <a:blip r:embed="rId4"/>
          <a:stretch/>
        </p:blipFill>
        <p:spPr>
          <a:xfrm>
            <a:off x="2711520" y="238068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338" name="Picture 4" descr=""/>
          <p:cNvPicPr/>
          <p:nvPr/>
        </p:nvPicPr>
        <p:blipFill>
          <a:blip r:embed="rId5"/>
          <a:stretch/>
        </p:blipFill>
        <p:spPr>
          <a:xfrm>
            <a:off x="4286520" y="393480"/>
            <a:ext cx="2484000" cy="1391040"/>
          </a:xfrm>
          <a:prstGeom prst="rect">
            <a:avLst/>
          </a:prstGeom>
          <a:ln>
            <a:noFill/>
          </a:ln>
        </p:spPr>
      </p:pic>
      <p:pic>
        <p:nvPicPr>
          <p:cNvPr id="339" name="Picture 6" descr=""/>
          <p:cNvPicPr/>
          <p:nvPr/>
        </p:nvPicPr>
        <p:blipFill>
          <a:blip r:embed="rId6"/>
          <a:stretch/>
        </p:blipFill>
        <p:spPr>
          <a:xfrm>
            <a:off x="4510080" y="2052360"/>
            <a:ext cx="1982520" cy="1688400"/>
          </a:xfrm>
          <a:prstGeom prst="rect">
            <a:avLst/>
          </a:prstGeom>
          <a:ln>
            <a:noFill/>
          </a:ln>
        </p:spPr>
      </p:pic>
      <p:pic>
        <p:nvPicPr>
          <p:cNvPr id="340" name="Picture 8" descr=""/>
          <p:cNvPicPr/>
          <p:nvPr/>
        </p:nvPicPr>
        <p:blipFill>
          <a:blip r:embed="rId7"/>
          <a:stretch/>
        </p:blipFill>
        <p:spPr>
          <a:xfrm>
            <a:off x="3853440" y="3994920"/>
            <a:ext cx="3349800" cy="1657800"/>
          </a:xfrm>
          <a:prstGeom prst="rect">
            <a:avLst/>
          </a:prstGeom>
          <a:ln>
            <a:noFill/>
          </a:ln>
        </p:spPr>
      </p:pic>
      <p:pic>
        <p:nvPicPr>
          <p:cNvPr id="341" name="Picture 10" descr=""/>
          <p:cNvPicPr/>
          <p:nvPr/>
        </p:nvPicPr>
        <p:blipFill>
          <a:blip r:embed="rId8"/>
          <a:stretch/>
        </p:blipFill>
        <p:spPr>
          <a:xfrm>
            <a:off x="8666640" y="315000"/>
            <a:ext cx="2979720" cy="1403280"/>
          </a:xfrm>
          <a:prstGeom prst="rect">
            <a:avLst/>
          </a:prstGeom>
          <a:ln>
            <a:noFill/>
          </a:ln>
        </p:spPr>
      </p:pic>
      <p:pic>
        <p:nvPicPr>
          <p:cNvPr id="342" name="Picture 18" descr=""/>
          <p:cNvPicPr/>
          <p:nvPr/>
        </p:nvPicPr>
        <p:blipFill>
          <a:blip r:embed="rId9"/>
          <a:stretch/>
        </p:blipFill>
        <p:spPr>
          <a:xfrm>
            <a:off x="9262800" y="1986840"/>
            <a:ext cx="1868040" cy="1868040"/>
          </a:xfrm>
          <a:prstGeom prst="rect">
            <a:avLst/>
          </a:prstGeom>
          <a:ln>
            <a:noFill/>
          </a:ln>
        </p:spPr>
      </p:pic>
      <p:pic>
        <p:nvPicPr>
          <p:cNvPr id="343" name="Picture 20" descr=""/>
          <p:cNvPicPr/>
          <p:nvPr/>
        </p:nvPicPr>
        <p:blipFill>
          <a:blip r:embed="rId10"/>
          <a:stretch/>
        </p:blipFill>
        <p:spPr>
          <a:xfrm>
            <a:off x="8540640" y="4050720"/>
            <a:ext cx="3353760" cy="160200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123120" y="156600"/>
            <a:ext cx="252504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"/>
          <p:cNvSpPr/>
          <p:nvPr/>
        </p:nvSpPr>
        <p:spPr>
          <a:xfrm>
            <a:off x="3679920" y="156600"/>
            <a:ext cx="369720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4"/>
          <p:cNvSpPr/>
          <p:nvPr/>
        </p:nvSpPr>
        <p:spPr>
          <a:xfrm>
            <a:off x="8371440" y="156600"/>
            <a:ext cx="3697200" cy="5831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Picture 2" descr=""/>
          <p:cNvPicPr/>
          <p:nvPr/>
        </p:nvPicPr>
        <p:blipFill>
          <a:blip r:embed="rId11"/>
          <a:stretch/>
        </p:blipFill>
        <p:spPr>
          <a:xfrm>
            <a:off x="7416720" y="2380680"/>
            <a:ext cx="857880" cy="85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594000" y="534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Avant de commencer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610360" y="2342880"/>
            <a:ext cx="7391880" cy="28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71f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Cloner le repo git : </a:t>
            </a:r>
            <a:r>
              <a:rPr b="1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ClementViricel/mixit_365talents_1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71f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Suivre le Readme d’installation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71f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Cloner le repo git : </a:t>
            </a:r>
            <a:r>
              <a:rPr b="1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ClementViricel/mixit_365talents_2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72f0"/>
                </a:solidFill>
                <a:latin typeface="Fira Sans"/>
              </a:rPr>
              <a:t>Traitement Automatique de la Langue</a:t>
            </a:r>
            <a:endParaRPr b="0" lang="fr-FR" sz="36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6574320" y="365040"/>
            <a:ext cx="513936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Traduction Automatique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Google Trad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Analyse de sentiment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Prédiction d’élection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Génération de texte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Chatbots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352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656280" y="1942200"/>
            <a:ext cx="1279800" cy="2428200"/>
          </a:xfrm>
          <a:prstGeom prst="rect">
            <a:avLst/>
          </a:prstGeom>
          <a:ln>
            <a:noFill/>
          </a:ln>
        </p:spPr>
      </p:pic>
      <p:pic>
        <p:nvPicPr>
          <p:cNvPr id="353" name="Picture 4" descr=""/>
          <p:cNvPicPr/>
          <p:nvPr/>
        </p:nvPicPr>
        <p:blipFill>
          <a:blip r:embed="rId2"/>
          <a:stretch/>
        </p:blipFill>
        <p:spPr>
          <a:xfrm>
            <a:off x="730800" y="4379400"/>
            <a:ext cx="5063400" cy="2478240"/>
          </a:xfrm>
          <a:prstGeom prst="rect">
            <a:avLst/>
          </a:prstGeom>
          <a:ln>
            <a:noFill/>
          </a:ln>
        </p:spPr>
      </p:pic>
      <p:pic>
        <p:nvPicPr>
          <p:cNvPr id="354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2331000" y="2296800"/>
            <a:ext cx="3539160" cy="19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8812440" y="704880"/>
            <a:ext cx="612720" cy="1162800"/>
          </a:xfrm>
          <a:prstGeom prst="rect">
            <a:avLst/>
          </a:prstGeom>
          <a:ln>
            <a:noFill/>
          </a:ln>
        </p:spPr>
      </p:pic>
      <p:pic>
        <p:nvPicPr>
          <p:cNvPr id="356" name="Picture 4" descr=""/>
          <p:cNvPicPr/>
          <p:nvPr/>
        </p:nvPicPr>
        <p:blipFill>
          <a:blip r:embed="rId2"/>
          <a:stretch/>
        </p:blipFill>
        <p:spPr>
          <a:xfrm>
            <a:off x="8725320" y="1947960"/>
            <a:ext cx="2424600" cy="1186560"/>
          </a:xfrm>
          <a:prstGeom prst="rect">
            <a:avLst/>
          </a:prstGeom>
          <a:ln>
            <a:noFill/>
          </a:ln>
        </p:spPr>
      </p:pic>
      <p:pic>
        <p:nvPicPr>
          <p:cNvPr id="357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9638280" y="838080"/>
            <a:ext cx="1694520" cy="91116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8549640" y="640080"/>
            <a:ext cx="28706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"/>
          <p:cNvSpPr/>
          <p:nvPr/>
        </p:nvSpPr>
        <p:spPr>
          <a:xfrm>
            <a:off x="9486000" y="335232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Arrivée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67880" y="2926080"/>
            <a:ext cx="28742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4"/>
          <p:cNvSpPr/>
          <p:nvPr/>
        </p:nvSpPr>
        <p:spPr>
          <a:xfrm>
            <a:off x="1721880" y="5684040"/>
            <a:ext cx="9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Départ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4"/>
          <a:stretch/>
        </p:blipFill>
        <p:spPr>
          <a:xfrm>
            <a:off x="1366200" y="3103560"/>
            <a:ext cx="1676880" cy="2580120"/>
          </a:xfrm>
          <a:prstGeom prst="rect">
            <a:avLst/>
          </a:prstGeom>
          <a:ln>
            <a:noFill/>
          </a:ln>
        </p:spPr>
      </p:pic>
      <p:sp>
        <p:nvSpPr>
          <p:cNvPr id="363" name="Line 5"/>
          <p:cNvSpPr/>
          <p:nvPr/>
        </p:nvSpPr>
        <p:spPr>
          <a:xfrm>
            <a:off x="3642120" y="3429000"/>
            <a:ext cx="4907520" cy="360"/>
          </a:xfrm>
          <a:prstGeom prst="line">
            <a:avLst/>
          </a:prstGeom>
          <a:ln w="38160">
            <a:solidFill>
              <a:schemeClr val="bg1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8812440" y="704880"/>
            <a:ext cx="612720" cy="1162800"/>
          </a:xfrm>
          <a:prstGeom prst="rect">
            <a:avLst/>
          </a:prstGeom>
          <a:ln>
            <a:noFill/>
          </a:ln>
        </p:spPr>
      </p:pic>
      <p:pic>
        <p:nvPicPr>
          <p:cNvPr id="365" name="Picture 4" descr=""/>
          <p:cNvPicPr/>
          <p:nvPr/>
        </p:nvPicPr>
        <p:blipFill>
          <a:blip r:embed="rId2"/>
          <a:stretch/>
        </p:blipFill>
        <p:spPr>
          <a:xfrm>
            <a:off x="8725320" y="1947960"/>
            <a:ext cx="2424600" cy="1186560"/>
          </a:xfrm>
          <a:prstGeom prst="rect">
            <a:avLst/>
          </a:prstGeom>
          <a:ln>
            <a:noFill/>
          </a:ln>
        </p:spPr>
      </p:pic>
      <p:pic>
        <p:nvPicPr>
          <p:cNvPr id="366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9638280" y="838080"/>
            <a:ext cx="1694520" cy="91116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8549640" y="640080"/>
            <a:ext cx="28706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"/>
          <p:cNvSpPr/>
          <p:nvPr/>
        </p:nvSpPr>
        <p:spPr>
          <a:xfrm>
            <a:off x="9486000" y="335232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Arrivée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767880" y="2926080"/>
            <a:ext cx="28742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"/>
          <p:cNvSpPr/>
          <p:nvPr/>
        </p:nvSpPr>
        <p:spPr>
          <a:xfrm>
            <a:off x="1721880" y="5684040"/>
            <a:ext cx="9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Départ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1" name="Picture 2" descr=""/>
          <p:cNvPicPr/>
          <p:nvPr/>
        </p:nvPicPr>
        <p:blipFill>
          <a:blip r:embed="rId4"/>
          <a:stretch/>
        </p:blipFill>
        <p:spPr>
          <a:xfrm>
            <a:off x="1366200" y="3103560"/>
            <a:ext cx="1676880" cy="2580120"/>
          </a:xfrm>
          <a:prstGeom prst="rect">
            <a:avLst/>
          </a:prstGeom>
          <a:ln>
            <a:noFill/>
          </a:ln>
        </p:spPr>
      </p:pic>
      <p:sp>
        <p:nvSpPr>
          <p:cNvPr id="372" name="Line 5"/>
          <p:cNvSpPr/>
          <p:nvPr/>
        </p:nvSpPr>
        <p:spPr>
          <a:xfrm>
            <a:off x="3642120" y="3429000"/>
            <a:ext cx="4907520" cy="360"/>
          </a:xfrm>
          <a:prstGeom prst="line">
            <a:avLst/>
          </a:prstGeom>
          <a:ln w="38160">
            <a:solidFill>
              <a:schemeClr val="bg1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85720" y="334116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Line 7"/>
          <p:cNvSpPr/>
          <p:nvPr/>
        </p:nvSpPr>
        <p:spPr>
          <a:xfrm flipH="1" flipV="1">
            <a:off x="4272120" y="196308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3491640" y="12675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Intuition linguistique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Comment je mesure la ressemblance entre les mots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>
                <a:solidFill>
                  <a:srgbClr val="0072f0"/>
                </a:solidFill>
                <a:latin typeface="Roboto"/>
                <a:ea typeface="Roboto"/>
              </a:rPr>
              <a:t>You shall know a word by the company it keeps</a:t>
            </a:r>
            <a:endParaRPr b="0" lang="fr-FR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7968240" y="3891600"/>
            <a:ext cx="3064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71f0"/>
                </a:solidFill>
                <a:latin typeface="Calibri"/>
              </a:rPr>
              <a:t>John Rupert Firth 1957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Intuition humaine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45960" y="1969920"/>
            <a:ext cx="5375160" cy="41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Les mots dans des contextes similaires ont tendance à être proches sémantiquement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On peut deviner le sens d’un mot en étudiant sa position dans plusieurs phrases !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6574320" y="365040"/>
            <a:ext cx="513936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J’ai appris à faire de</a:t>
            </a:r>
            <a:r>
              <a:rPr b="1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 ___ 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au cours de Mr Moreau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J’ai passé ma journée à débugger en </a:t>
            </a:r>
            <a:r>
              <a:rPr b="1" lang="fr-FR" sz="2800" spc="-1" strike="noStrike">
                <a:solidFill>
                  <a:srgbClr val="ffffff"/>
                </a:solidFill>
                <a:latin typeface="Roboto"/>
                <a:ea typeface="Roboto"/>
              </a:rPr>
              <a:t>___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, l’horreur !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1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___ 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est un langage typé, </a:t>
            </a:r>
            <a:r>
              <a:rPr b="0" lang="fr-FR" sz="2800" spc="-1" strike="noStrike">
                <a:solidFill>
                  <a:srgbClr val="ffffff"/>
                </a:solidFill>
                <a:latin typeface="Roboto"/>
                <a:ea typeface="Roboto"/>
              </a:rPr>
              <a:t>procédural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 récursif et à structure de blocs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Clément Viricel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257" name="Espace réservé du contenu 19" descr=""/>
          <p:cNvPicPr/>
          <p:nvPr/>
        </p:nvPicPr>
        <p:blipFill>
          <a:blip r:embed="rId1"/>
          <a:stretch/>
        </p:blipFill>
        <p:spPr>
          <a:xfrm>
            <a:off x="1477080" y="1690560"/>
            <a:ext cx="3113640" cy="4670280"/>
          </a:xfrm>
          <a:prstGeom prst="rect">
            <a:avLst/>
          </a:prstGeom>
          <a:ln>
            <a:noFill/>
          </a:ln>
        </p:spPr>
      </p:pic>
      <p:sp>
        <p:nvSpPr>
          <p:cNvPr id="258" name="TextShape 2"/>
          <p:cNvSpPr txBox="1"/>
          <p:nvPr/>
        </p:nvSpPr>
        <p:spPr>
          <a:xfrm>
            <a:off x="6574320" y="365040"/>
            <a:ext cx="544860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Doctorat en mathématiques (Université de Toulouse – 2017)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Chercheur machine learning &amp; NLP chez 365Talents depuis 1</a:t>
            </a:r>
            <a:r>
              <a:rPr b="0" lang="fr-FR" sz="2800" spc="-1" strike="noStrike" baseline="30000">
                <a:solidFill>
                  <a:srgbClr val="fcfcfc"/>
                </a:solidFill>
                <a:latin typeface="Roboto"/>
                <a:ea typeface="Roboto"/>
              </a:rPr>
              <a:t>1/2 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ans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Responsable du lab HaiR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J’aime pas faire des datasets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Comment je mesure la ressemblance entre les mots avec un ordinateur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8812440" y="704880"/>
            <a:ext cx="612720" cy="1162800"/>
          </a:xfrm>
          <a:prstGeom prst="rect">
            <a:avLst/>
          </a:prstGeom>
          <a:ln>
            <a:noFill/>
          </a:ln>
        </p:spPr>
      </p:pic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8725320" y="1947960"/>
            <a:ext cx="2424600" cy="1186560"/>
          </a:xfrm>
          <a:prstGeom prst="rect">
            <a:avLst/>
          </a:prstGeom>
          <a:ln>
            <a:noFill/>
          </a:ln>
        </p:spPr>
      </p:pic>
      <p:pic>
        <p:nvPicPr>
          <p:cNvPr id="385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9638280" y="838080"/>
            <a:ext cx="1694520" cy="911160"/>
          </a:xfrm>
          <a:prstGeom prst="rect">
            <a:avLst/>
          </a:prstGeom>
          <a:ln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8549640" y="640080"/>
            <a:ext cx="28706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2"/>
          <p:cNvSpPr/>
          <p:nvPr/>
        </p:nvSpPr>
        <p:spPr>
          <a:xfrm>
            <a:off x="9486000" y="335232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Arrivée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67880" y="2926080"/>
            <a:ext cx="28742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"/>
          <p:cNvSpPr/>
          <p:nvPr/>
        </p:nvSpPr>
        <p:spPr>
          <a:xfrm>
            <a:off x="1721880" y="5684040"/>
            <a:ext cx="9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Départ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0" name="Picture 2" descr=""/>
          <p:cNvPicPr/>
          <p:nvPr/>
        </p:nvPicPr>
        <p:blipFill>
          <a:blip r:embed="rId4"/>
          <a:stretch/>
        </p:blipFill>
        <p:spPr>
          <a:xfrm>
            <a:off x="1366200" y="3103560"/>
            <a:ext cx="1676880" cy="2580120"/>
          </a:xfrm>
          <a:prstGeom prst="rect">
            <a:avLst/>
          </a:prstGeom>
          <a:ln>
            <a:noFill/>
          </a:ln>
        </p:spPr>
      </p:pic>
      <p:sp>
        <p:nvSpPr>
          <p:cNvPr id="391" name="Line 5"/>
          <p:cNvSpPr/>
          <p:nvPr/>
        </p:nvSpPr>
        <p:spPr>
          <a:xfrm>
            <a:off x="3642120" y="3429000"/>
            <a:ext cx="4907520" cy="360"/>
          </a:xfrm>
          <a:prstGeom prst="line">
            <a:avLst/>
          </a:prstGeom>
          <a:ln w="38160">
            <a:solidFill>
              <a:schemeClr val="bg1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"/>
          <p:cNvSpPr/>
          <p:nvPr/>
        </p:nvSpPr>
        <p:spPr>
          <a:xfrm>
            <a:off x="4185720" y="334116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7"/>
          <p:cNvSpPr/>
          <p:nvPr/>
        </p:nvSpPr>
        <p:spPr>
          <a:xfrm>
            <a:off x="5316120" y="334512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8"/>
          <p:cNvSpPr/>
          <p:nvPr/>
        </p:nvSpPr>
        <p:spPr>
          <a:xfrm flipH="1" flipV="1">
            <a:off x="4272120" y="196308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9"/>
          <p:cNvSpPr/>
          <p:nvPr/>
        </p:nvSpPr>
        <p:spPr>
          <a:xfrm>
            <a:off x="3491640" y="12675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Intuition linguistique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Line 10"/>
          <p:cNvSpPr/>
          <p:nvPr/>
        </p:nvSpPr>
        <p:spPr>
          <a:xfrm flipH="1" flipV="1">
            <a:off x="5410080" y="351252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1"/>
          <p:cNvSpPr/>
          <p:nvPr/>
        </p:nvSpPr>
        <p:spPr>
          <a:xfrm>
            <a:off x="4478400" y="5031000"/>
            <a:ext cx="18633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Outils mathématiques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Les vecteurs appliqués au TAL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6574320" y="365040"/>
            <a:ext cx="513936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Transformation mathématique consistant à représenter chaque mot par un vecteur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Les vecteurs de mots ont des propriétés tels que les mots contextuellement proches auront des vecteurs de distance cosinus </a:t>
            </a:r>
            <a:r>
              <a:rPr b="0" lang="fr-FR" sz="2800" spc="-1" strike="noStrike">
                <a:solidFill>
                  <a:srgbClr val="fcfcfc"/>
                </a:solidFill>
                <a:latin typeface="Cambria Math"/>
                <a:ea typeface="Cambria Math"/>
              </a:rPr>
              <a:t>cos(𝛳) </a:t>
            </a: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faibles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26840" y="5986440"/>
            <a:ext cx="464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 flipV="1">
            <a:off x="726840" y="1883520"/>
            <a:ext cx="360" cy="41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5"/>
          <p:cNvSpPr/>
          <p:nvPr/>
        </p:nvSpPr>
        <p:spPr>
          <a:xfrm>
            <a:off x="2526120" y="42084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"/>
          <p:cNvSpPr/>
          <p:nvPr/>
        </p:nvSpPr>
        <p:spPr>
          <a:xfrm>
            <a:off x="3957840" y="526464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7"/>
          <p:cNvSpPr/>
          <p:nvPr/>
        </p:nvSpPr>
        <p:spPr>
          <a:xfrm>
            <a:off x="4681800" y="50670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8"/>
          <p:cNvSpPr/>
          <p:nvPr/>
        </p:nvSpPr>
        <p:spPr>
          <a:xfrm>
            <a:off x="2714760" y="248904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9"/>
          <p:cNvSpPr/>
          <p:nvPr/>
        </p:nvSpPr>
        <p:spPr>
          <a:xfrm>
            <a:off x="2609280" y="2084040"/>
            <a:ext cx="102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Femme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2275560" y="4643640"/>
            <a:ext cx="107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Homme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 flipH="1">
            <a:off x="732240" y="4446720"/>
            <a:ext cx="1814040" cy="15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2"/>
          <p:cNvSpPr/>
          <p:nvPr/>
        </p:nvSpPr>
        <p:spPr>
          <a:xfrm flipV="1">
            <a:off x="746640" y="2724480"/>
            <a:ext cx="2013840" cy="325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3"/>
          <p:cNvSpPr/>
          <p:nvPr/>
        </p:nvSpPr>
        <p:spPr>
          <a:xfrm>
            <a:off x="1269000" y="4443120"/>
            <a:ext cx="914040" cy="914040"/>
          </a:xfrm>
          <a:prstGeom prst="arc">
            <a:avLst>
              <a:gd name="adj1" fmla="val 16038345"/>
              <a:gd name="adj2" fmla="val 2046506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1935000" y="4186440"/>
            <a:ext cx="3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𝛳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15"/>
          <p:cNvSpPr/>
          <p:nvPr/>
        </p:nvSpPr>
        <p:spPr>
          <a:xfrm>
            <a:off x="3794040" y="5559480"/>
            <a:ext cx="71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Chat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16"/>
          <p:cNvSpPr/>
          <p:nvPr/>
        </p:nvSpPr>
        <p:spPr>
          <a:xfrm>
            <a:off x="4737240" y="4718520"/>
            <a:ext cx="74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Tigre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Comment je fais pour que les vecteurs/nombres correspondent aux mots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588960" y="2088000"/>
            <a:ext cx="10956960" cy="253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2000’s :</a:t>
            </a:r>
            <a:br/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« On utilise différentes techniques mathématiques de convergence mais pas toujours efficace… »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8812440" y="704880"/>
            <a:ext cx="612720" cy="1162800"/>
          </a:xfrm>
          <a:prstGeom prst="rect">
            <a:avLst/>
          </a:prstGeom>
          <a:ln>
            <a:noFill/>
          </a:ln>
        </p:spPr>
      </p:pic>
      <p:pic>
        <p:nvPicPr>
          <p:cNvPr id="417" name="Picture 4" descr=""/>
          <p:cNvPicPr/>
          <p:nvPr/>
        </p:nvPicPr>
        <p:blipFill>
          <a:blip r:embed="rId2"/>
          <a:stretch/>
        </p:blipFill>
        <p:spPr>
          <a:xfrm>
            <a:off x="8725320" y="1947960"/>
            <a:ext cx="2424600" cy="1186560"/>
          </a:xfrm>
          <a:prstGeom prst="rect">
            <a:avLst/>
          </a:prstGeom>
          <a:ln>
            <a:noFill/>
          </a:ln>
        </p:spPr>
      </p:pic>
      <p:pic>
        <p:nvPicPr>
          <p:cNvPr id="418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9638280" y="838080"/>
            <a:ext cx="1694520" cy="911160"/>
          </a:xfrm>
          <a:prstGeom prst="rect">
            <a:avLst/>
          </a:prstGeom>
          <a:ln>
            <a:noFill/>
          </a:ln>
        </p:spPr>
      </p:pic>
      <p:sp>
        <p:nvSpPr>
          <p:cNvPr id="419" name="CustomShape 1"/>
          <p:cNvSpPr/>
          <p:nvPr/>
        </p:nvSpPr>
        <p:spPr>
          <a:xfrm>
            <a:off x="8549640" y="640080"/>
            <a:ext cx="28706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"/>
          <p:cNvSpPr/>
          <p:nvPr/>
        </p:nvSpPr>
        <p:spPr>
          <a:xfrm>
            <a:off x="9486000" y="335232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Arrivée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767880" y="2926080"/>
            <a:ext cx="28742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"/>
          <p:cNvSpPr/>
          <p:nvPr/>
        </p:nvSpPr>
        <p:spPr>
          <a:xfrm>
            <a:off x="1721880" y="5684040"/>
            <a:ext cx="9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Départ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3" name="Picture 2" descr=""/>
          <p:cNvPicPr/>
          <p:nvPr/>
        </p:nvPicPr>
        <p:blipFill>
          <a:blip r:embed="rId4"/>
          <a:stretch/>
        </p:blipFill>
        <p:spPr>
          <a:xfrm>
            <a:off x="1366200" y="3103560"/>
            <a:ext cx="1676880" cy="2580120"/>
          </a:xfrm>
          <a:prstGeom prst="rect">
            <a:avLst/>
          </a:prstGeom>
          <a:ln>
            <a:noFill/>
          </a:ln>
        </p:spPr>
      </p:pic>
      <p:sp>
        <p:nvSpPr>
          <p:cNvPr id="424" name="Line 5"/>
          <p:cNvSpPr/>
          <p:nvPr/>
        </p:nvSpPr>
        <p:spPr>
          <a:xfrm>
            <a:off x="3642120" y="3429000"/>
            <a:ext cx="4907520" cy="360"/>
          </a:xfrm>
          <a:prstGeom prst="line">
            <a:avLst/>
          </a:prstGeom>
          <a:ln w="38160">
            <a:solidFill>
              <a:schemeClr val="bg1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6"/>
          <p:cNvSpPr/>
          <p:nvPr/>
        </p:nvSpPr>
        <p:spPr>
          <a:xfrm>
            <a:off x="4185720" y="334116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7"/>
          <p:cNvSpPr/>
          <p:nvPr/>
        </p:nvSpPr>
        <p:spPr>
          <a:xfrm>
            <a:off x="5316120" y="334512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8"/>
          <p:cNvSpPr/>
          <p:nvPr/>
        </p:nvSpPr>
        <p:spPr>
          <a:xfrm>
            <a:off x="6451560" y="335628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ne 9"/>
          <p:cNvSpPr/>
          <p:nvPr/>
        </p:nvSpPr>
        <p:spPr>
          <a:xfrm flipH="1" flipV="1">
            <a:off x="4272120" y="196308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0"/>
          <p:cNvSpPr/>
          <p:nvPr/>
        </p:nvSpPr>
        <p:spPr>
          <a:xfrm>
            <a:off x="3491640" y="12675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Intuition linguistique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Line 11"/>
          <p:cNvSpPr/>
          <p:nvPr/>
        </p:nvSpPr>
        <p:spPr>
          <a:xfrm flipH="1" flipV="1">
            <a:off x="5410080" y="351252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2"/>
          <p:cNvSpPr/>
          <p:nvPr/>
        </p:nvSpPr>
        <p:spPr>
          <a:xfrm>
            <a:off x="4478400" y="5031000"/>
            <a:ext cx="18633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Outils mathématiques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Line 13"/>
          <p:cNvSpPr/>
          <p:nvPr/>
        </p:nvSpPr>
        <p:spPr>
          <a:xfrm flipH="1" flipV="1">
            <a:off x="6549480" y="197460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4"/>
          <p:cNvSpPr/>
          <p:nvPr/>
        </p:nvSpPr>
        <p:spPr>
          <a:xfrm>
            <a:off x="5766480" y="12423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Word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Embedding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605880" y="2301120"/>
            <a:ext cx="10980000" cy="2125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Roboto"/>
                <a:ea typeface="Roboto"/>
              </a:rPr>
              <a:t>En 2013, chez Google :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Roboto"/>
                <a:ea typeface="Roboto"/>
              </a:rPr>
              <a:t>«  Et si on utilisait des techniques d’intelligence artificielle pour la convergence ?  »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8812440" y="704880"/>
            <a:ext cx="612720" cy="1162800"/>
          </a:xfrm>
          <a:prstGeom prst="rect">
            <a:avLst/>
          </a:prstGeom>
          <a:ln>
            <a:noFill/>
          </a:ln>
        </p:spPr>
      </p:pic>
      <p:pic>
        <p:nvPicPr>
          <p:cNvPr id="436" name="Picture 4" descr=""/>
          <p:cNvPicPr/>
          <p:nvPr/>
        </p:nvPicPr>
        <p:blipFill>
          <a:blip r:embed="rId2"/>
          <a:stretch/>
        </p:blipFill>
        <p:spPr>
          <a:xfrm>
            <a:off x="8725320" y="1947960"/>
            <a:ext cx="2424600" cy="1186560"/>
          </a:xfrm>
          <a:prstGeom prst="rect">
            <a:avLst/>
          </a:prstGeom>
          <a:ln>
            <a:noFill/>
          </a:ln>
        </p:spPr>
      </p:pic>
      <p:pic>
        <p:nvPicPr>
          <p:cNvPr id="437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9638280" y="838080"/>
            <a:ext cx="1694520" cy="91116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8549640" y="640080"/>
            <a:ext cx="28706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2"/>
          <p:cNvSpPr/>
          <p:nvPr/>
        </p:nvSpPr>
        <p:spPr>
          <a:xfrm>
            <a:off x="9486000" y="335232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Arrivée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767880" y="2926080"/>
            <a:ext cx="2874240" cy="3299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1721880" y="5684040"/>
            <a:ext cx="9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Départ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2" name="Picture 2" descr=""/>
          <p:cNvPicPr/>
          <p:nvPr/>
        </p:nvPicPr>
        <p:blipFill>
          <a:blip r:embed="rId4"/>
          <a:stretch/>
        </p:blipFill>
        <p:spPr>
          <a:xfrm>
            <a:off x="1366200" y="3103560"/>
            <a:ext cx="1676880" cy="2580120"/>
          </a:xfrm>
          <a:prstGeom prst="rect">
            <a:avLst/>
          </a:prstGeom>
          <a:ln>
            <a:noFill/>
          </a:ln>
        </p:spPr>
      </p:pic>
      <p:sp>
        <p:nvSpPr>
          <p:cNvPr id="443" name="Line 5"/>
          <p:cNvSpPr/>
          <p:nvPr/>
        </p:nvSpPr>
        <p:spPr>
          <a:xfrm>
            <a:off x="3642120" y="3429000"/>
            <a:ext cx="4907520" cy="360"/>
          </a:xfrm>
          <a:prstGeom prst="line">
            <a:avLst/>
          </a:prstGeom>
          <a:ln w="38160">
            <a:solidFill>
              <a:schemeClr val="bg1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6"/>
          <p:cNvSpPr/>
          <p:nvPr/>
        </p:nvSpPr>
        <p:spPr>
          <a:xfrm>
            <a:off x="4185720" y="334116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5316120" y="334512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8"/>
          <p:cNvSpPr/>
          <p:nvPr/>
        </p:nvSpPr>
        <p:spPr>
          <a:xfrm>
            <a:off x="6451560" y="335628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Line 9"/>
          <p:cNvSpPr/>
          <p:nvPr/>
        </p:nvSpPr>
        <p:spPr>
          <a:xfrm flipH="1" flipV="1">
            <a:off x="4272120" y="196308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0"/>
          <p:cNvSpPr/>
          <p:nvPr/>
        </p:nvSpPr>
        <p:spPr>
          <a:xfrm>
            <a:off x="3491640" y="12675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Intuition linguistique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9" name="Line 11"/>
          <p:cNvSpPr/>
          <p:nvPr/>
        </p:nvSpPr>
        <p:spPr>
          <a:xfrm flipH="1" flipV="1">
            <a:off x="5410080" y="351252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2"/>
          <p:cNvSpPr/>
          <p:nvPr/>
        </p:nvSpPr>
        <p:spPr>
          <a:xfrm>
            <a:off x="4478400" y="5031000"/>
            <a:ext cx="18633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Outils mathématiques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Line 13"/>
          <p:cNvSpPr/>
          <p:nvPr/>
        </p:nvSpPr>
        <p:spPr>
          <a:xfrm flipH="1" flipV="1">
            <a:off x="6549480" y="1974600"/>
            <a:ext cx="108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4"/>
          <p:cNvSpPr/>
          <p:nvPr/>
        </p:nvSpPr>
        <p:spPr>
          <a:xfrm>
            <a:off x="5766480" y="1242360"/>
            <a:ext cx="1560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Word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Embedding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15"/>
          <p:cNvSpPr/>
          <p:nvPr/>
        </p:nvSpPr>
        <p:spPr>
          <a:xfrm>
            <a:off x="7579800" y="3356280"/>
            <a:ext cx="190080" cy="175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Line 16"/>
          <p:cNvSpPr/>
          <p:nvPr/>
        </p:nvSpPr>
        <p:spPr>
          <a:xfrm flipH="1" flipV="1">
            <a:off x="7682040" y="3501360"/>
            <a:ext cx="1440" cy="139320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7"/>
          <p:cNvSpPr/>
          <p:nvPr/>
        </p:nvSpPr>
        <p:spPr>
          <a:xfrm>
            <a:off x="6743160" y="4974840"/>
            <a:ext cx="186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Word2Vec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345960" y="365040"/>
            <a:ext cx="5375160" cy="527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Continous Bag of Word (CBOW)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6574320" y="365040"/>
            <a:ext cx="5139360" cy="527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Skip Gram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-223200" y="5986800"/>
            <a:ext cx="66092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71f0"/>
                </a:solidFill>
                <a:latin typeface="Roboto"/>
                <a:ea typeface="Roboto"/>
              </a:rPr>
              <a:t>Essaie de prédire un mot à partir de son </a:t>
            </a:r>
            <a:r>
              <a:rPr b="0" lang="en-US" sz="2200" spc="-1" strike="noStrike">
                <a:solidFill>
                  <a:srgbClr val="0071f0"/>
                </a:solidFill>
                <a:latin typeface="Roboto"/>
                <a:ea typeface="Roboto"/>
              </a:rPr>
              <a:t>contexte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5878080" y="6002640"/>
            <a:ext cx="6531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Roboto"/>
                <a:ea typeface="Roboto"/>
              </a:rPr>
              <a:t>Essaie de prédire un contexte à partir du mot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460" name="Group 5"/>
          <p:cNvGrpSpPr/>
          <p:nvPr/>
        </p:nvGrpSpPr>
        <p:grpSpPr>
          <a:xfrm>
            <a:off x="680760" y="1593000"/>
            <a:ext cx="4893840" cy="395280"/>
            <a:chOff x="680760" y="1593000"/>
            <a:chExt cx="4893840" cy="395280"/>
          </a:xfrm>
        </p:grpSpPr>
        <p:sp>
          <p:nvSpPr>
            <p:cNvPr id="461" name="CustomShape 6"/>
            <p:cNvSpPr/>
            <p:nvPr/>
          </p:nvSpPr>
          <p:spPr>
            <a:xfrm>
              <a:off x="680760" y="1593000"/>
              <a:ext cx="9658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71f0"/>
                  </a:solidFill>
                  <a:latin typeface="Roboto"/>
                  <a:ea typeface="Roboto"/>
                </a:rPr>
                <a:t>J’aime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2" name="CustomShape 7"/>
            <p:cNvSpPr/>
            <p:nvPr/>
          </p:nvSpPr>
          <p:spPr>
            <a:xfrm>
              <a:off x="2966040" y="1593000"/>
              <a:ext cx="539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71f0"/>
                  </a:solidFill>
                  <a:latin typeface="Roboto"/>
                  <a:ea typeface="Roboto"/>
                </a:rPr>
                <a:t>les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3" name="CustomShape 8"/>
            <p:cNvSpPr/>
            <p:nvPr/>
          </p:nvSpPr>
          <p:spPr>
            <a:xfrm>
              <a:off x="3387960" y="1593000"/>
              <a:ext cx="21866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71f0"/>
                  </a:solidFill>
                  <a:latin typeface="Roboto"/>
                  <a:ea typeface="Roboto"/>
                </a:rPr>
                <a:t>mathématiques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64" name="CustomShape 9"/>
          <p:cNvSpPr/>
          <p:nvPr/>
        </p:nvSpPr>
        <p:spPr>
          <a:xfrm>
            <a:off x="2172240" y="4993920"/>
            <a:ext cx="1493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71f0"/>
                </a:solidFill>
                <a:latin typeface="Roboto"/>
                <a:ea typeface="Roboto"/>
              </a:rPr>
              <a:t>apprendre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5" name="CustomShape 10"/>
          <p:cNvSpPr/>
          <p:nvPr/>
        </p:nvSpPr>
        <p:spPr>
          <a:xfrm>
            <a:off x="7955640" y="1537920"/>
            <a:ext cx="1493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apprendre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466" name="Group 11"/>
          <p:cNvGrpSpPr/>
          <p:nvPr/>
        </p:nvGrpSpPr>
        <p:grpSpPr>
          <a:xfrm>
            <a:off x="6743160" y="4993920"/>
            <a:ext cx="4893840" cy="395280"/>
            <a:chOff x="6743160" y="4993920"/>
            <a:chExt cx="4893840" cy="395280"/>
          </a:xfrm>
        </p:grpSpPr>
        <p:sp>
          <p:nvSpPr>
            <p:cNvPr id="467" name="CustomShape 12"/>
            <p:cNvSpPr/>
            <p:nvPr/>
          </p:nvSpPr>
          <p:spPr>
            <a:xfrm>
              <a:off x="6743160" y="4993920"/>
              <a:ext cx="9658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J’aime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8" name="CustomShape 13"/>
            <p:cNvSpPr/>
            <p:nvPr/>
          </p:nvSpPr>
          <p:spPr>
            <a:xfrm>
              <a:off x="9028440" y="4993920"/>
              <a:ext cx="539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les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9" name="CustomShape 14"/>
            <p:cNvSpPr/>
            <p:nvPr/>
          </p:nvSpPr>
          <p:spPr>
            <a:xfrm>
              <a:off x="9450360" y="4993920"/>
              <a:ext cx="21866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mathématiques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70" name="CustomShape 15"/>
          <p:cNvSpPr/>
          <p:nvPr/>
        </p:nvSpPr>
        <p:spPr>
          <a:xfrm>
            <a:off x="2911320" y="2372400"/>
            <a:ext cx="360" cy="23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245520" y="3121200"/>
            <a:ext cx="275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Magie de l’intelligence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artificielle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CustomShape 17"/>
          <p:cNvSpPr/>
          <p:nvPr/>
        </p:nvSpPr>
        <p:spPr>
          <a:xfrm>
            <a:off x="8702280" y="2372400"/>
            <a:ext cx="360" cy="23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8887320" y="3142800"/>
            <a:ext cx="275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Magie de l’intelligence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artificielle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Quelle est cette magie ?!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53940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Tanguy Moreau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568440" y="365040"/>
            <a:ext cx="4917600" cy="5798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Ingénieur mathématicien (INSA Rouen - 2017)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Data scientist spécialisé en machine learning &amp; NLP chez 365Talents depuis 2 ans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J’aime faire des memory errors sur 120G de RAM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pic>
        <p:nvPicPr>
          <p:cNvPr id="261" name="Espace réservé du contenu 8" descr=""/>
          <p:cNvPicPr/>
          <p:nvPr/>
        </p:nvPicPr>
        <p:blipFill>
          <a:blip r:embed="rId1"/>
          <a:stretch/>
        </p:blipFill>
        <p:spPr>
          <a:xfrm>
            <a:off x="7670160" y="1690560"/>
            <a:ext cx="3113640" cy="467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588960" y="2536920"/>
            <a:ext cx="10926000" cy="1784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4200" spc="-1" strike="noStrike">
                <a:solidFill>
                  <a:srgbClr val="0072f0"/>
                </a:solidFill>
                <a:latin typeface="Roboto"/>
                <a:ea typeface="Roboto"/>
              </a:rPr>
              <a:t>On utilise les réseaux de neurones artificiels</a:t>
            </a:r>
            <a:endParaRPr b="0" lang="fr-FR" sz="4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224640" y="2962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Entrainement d’un réseau de neurones</a:t>
            </a:r>
            <a:br/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Le bâton ou la carotte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860360" y="199872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78" name="CustomShape 3"/>
          <p:cNvSpPr/>
          <p:nvPr/>
        </p:nvSpPr>
        <p:spPr>
          <a:xfrm>
            <a:off x="4873320" y="270900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79" name="CustomShape 4"/>
          <p:cNvSpPr/>
          <p:nvPr/>
        </p:nvSpPr>
        <p:spPr>
          <a:xfrm>
            <a:off x="4873320" y="342900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0" name="CustomShape 5"/>
          <p:cNvSpPr/>
          <p:nvPr/>
        </p:nvSpPr>
        <p:spPr>
          <a:xfrm>
            <a:off x="4860360" y="415512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1" name="CustomShape 6"/>
          <p:cNvSpPr/>
          <p:nvPr/>
        </p:nvSpPr>
        <p:spPr>
          <a:xfrm>
            <a:off x="4859640" y="487512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2" name="CustomShape 7"/>
          <p:cNvSpPr/>
          <p:nvPr/>
        </p:nvSpPr>
        <p:spPr>
          <a:xfrm>
            <a:off x="6111000" y="264852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3" name="CustomShape 8"/>
          <p:cNvSpPr/>
          <p:nvPr/>
        </p:nvSpPr>
        <p:spPr>
          <a:xfrm>
            <a:off x="6100920" y="343080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4" name="CustomShape 9"/>
          <p:cNvSpPr/>
          <p:nvPr/>
        </p:nvSpPr>
        <p:spPr>
          <a:xfrm>
            <a:off x="6098040" y="420948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5" name="CustomShape 10"/>
          <p:cNvSpPr/>
          <p:nvPr/>
        </p:nvSpPr>
        <p:spPr>
          <a:xfrm>
            <a:off x="6874560" y="3429000"/>
            <a:ext cx="389160" cy="389160"/>
          </a:xfrm>
          <a:prstGeom prst="ellipse">
            <a:avLst/>
          </a:prstGeom>
          <a:noFill/>
          <a:ln>
            <a:solidFill>
              <a:srgbClr val="004c9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6" name="Line 11"/>
          <p:cNvSpPr/>
          <p:nvPr/>
        </p:nvSpPr>
        <p:spPr>
          <a:xfrm>
            <a:off x="5193000" y="2331000"/>
            <a:ext cx="918000" cy="512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Line 12"/>
          <p:cNvSpPr/>
          <p:nvPr/>
        </p:nvSpPr>
        <p:spPr>
          <a:xfrm flipV="1">
            <a:off x="5262840" y="2843280"/>
            <a:ext cx="848160" cy="6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13"/>
          <p:cNvSpPr/>
          <p:nvPr/>
        </p:nvSpPr>
        <p:spPr>
          <a:xfrm flipV="1">
            <a:off x="5262840" y="2843280"/>
            <a:ext cx="848160" cy="78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Line 14"/>
          <p:cNvSpPr/>
          <p:nvPr/>
        </p:nvSpPr>
        <p:spPr>
          <a:xfrm flipV="1">
            <a:off x="5249880" y="2843280"/>
            <a:ext cx="861120" cy="1506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Line 15"/>
          <p:cNvSpPr/>
          <p:nvPr/>
        </p:nvSpPr>
        <p:spPr>
          <a:xfrm flipV="1">
            <a:off x="5191920" y="2843280"/>
            <a:ext cx="919080" cy="208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Line 16"/>
          <p:cNvSpPr/>
          <p:nvPr/>
        </p:nvSpPr>
        <p:spPr>
          <a:xfrm>
            <a:off x="5193000" y="2331000"/>
            <a:ext cx="907920" cy="1294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Line 17"/>
          <p:cNvSpPr/>
          <p:nvPr/>
        </p:nvSpPr>
        <p:spPr>
          <a:xfrm>
            <a:off x="5193000" y="2331000"/>
            <a:ext cx="905040" cy="207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Line 18"/>
          <p:cNvSpPr/>
          <p:nvPr/>
        </p:nvSpPr>
        <p:spPr>
          <a:xfrm>
            <a:off x="5262840" y="2903760"/>
            <a:ext cx="838080" cy="721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Line 19"/>
          <p:cNvSpPr/>
          <p:nvPr/>
        </p:nvSpPr>
        <p:spPr>
          <a:xfrm>
            <a:off x="5262840" y="2903760"/>
            <a:ext cx="835200" cy="150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Line 20"/>
          <p:cNvSpPr/>
          <p:nvPr/>
        </p:nvSpPr>
        <p:spPr>
          <a:xfrm>
            <a:off x="5262840" y="3623760"/>
            <a:ext cx="838080" cy="1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Line 21"/>
          <p:cNvSpPr/>
          <p:nvPr/>
        </p:nvSpPr>
        <p:spPr>
          <a:xfrm>
            <a:off x="5262840" y="3623760"/>
            <a:ext cx="835200" cy="78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Line 22"/>
          <p:cNvSpPr/>
          <p:nvPr/>
        </p:nvSpPr>
        <p:spPr>
          <a:xfrm flipV="1">
            <a:off x="5249880" y="3625560"/>
            <a:ext cx="851040" cy="72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Line 23"/>
          <p:cNvSpPr/>
          <p:nvPr/>
        </p:nvSpPr>
        <p:spPr>
          <a:xfrm>
            <a:off x="5249880" y="4349880"/>
            <a:ext cx="848160" cy="54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24"/>
          <p:cNvSpPr/>
          <p:nvPr/>
        </p:nvSpPr>
        <p:spPr>
          <a:xfrm flipV="1">
            <a:off x="5191920" y="3625560"/>
            <a:ext cx="909000" cy="130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25"/>
          <p:cNvSpPr/>
          <p:nvPr/>
        </p:nvSpPr>
        <p:spPr>
          <a:xfrm flipV="1">
            <a:off x="5191920" y="4404240"/>
            <a:ext cx="906120" cy="527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Line 26"/>
          <p:cNvSpPr/>
          <p:nvPr/>
        </p:nvSpPr>
        <p:spPr>
          <a:xfrm>
            <a:off x="6500520" y="2843280"/>
            <a:ext cx="373680" cy="78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Line 27"/>
          <p:cNvSpPr/>
          <p:nvPr/>
        </p:nvSpPr>
        <p:spPr>
          <a:xfrm flipV="1">
            <a:off x="6490440" y="3623760"/>
            <a:ext cx="383760" cy="1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Line 28"/>
          <p:cNvSpPr/>
          <p:nvPr/>
        </p:nvSpPr>
        <p:spPr>
          <a:xfrm flipV="1">
            <a:off x="6487560" y="3623760"/>
            <a:ext cx="386640" cy="780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29"/>
          <p:cNvSpPr/>
          <p:nvPr/>
        </p:nvSpPr>
        <p:spPr>
          <a:xfrm>
            <a:off x="9916560" y="6092280"/>
            <a:ext cx="131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Prédiction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30"/>
          <p:cNvSpPr/>
          <p:nvPr/>
        </p:nvSpPr>
        <p:spPr>
          <a:xfrm>
            <a:off x="4306320" y="6092280"/>
            <a:ext cx="357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Calcul du réseau de neurones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31"/>
          <p:cNvSpPr/>
          <p:nvPr/>
        </p:nvSpPr>
        <p:spPr>
          <a:xfrm>
            <a:off x="1106280" y="6092280"/>
            <a:ext cx="936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Donnée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32"/>
          <p:cNvSpPr/>
          <p:nvPr/>
        </p:nvSpPr>
        <p:spPr>
          <a:xfrm>
            <a:off x="2756520" y="3509640"/>
            <a:ext cx="1493640" cy="2887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33"/>
          <p:cNvSpPr/>
          <p:nvPr/>
        </p:nvSpPr>
        <p:spPr>
          <a:xfrm>
            <a:off x="7828200" y="3479400"/>
            <a:ext cx="1493640" cy="2887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34"/>
          <p:cNvSpPr/>
          <p:nvPr/>
        </p:nvSpPr>
        <p:spPr>
          <a:xfrm>
            <a:off x="2850480" y="3798360"/>
            <a:ext cx="13370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71f0"/>
                </a:solidFill>
                <a:latin typeface="Calibri"/>
              </a:rPr>
              <a:t>Modélisation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0" name="CustomShape 35"/>
          <p:cNvSpPr/>
          <p:nvPr/>
        </p:nvSpPr>
        <p:spPr>
          <a:xfrm>
            <a:off x="7865640" y="3768480"/>
            <a:ext cx="1350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71f0"/>
                </a:solidFill>
                <a:latin typeface="Calibri"/>
              </a:rPr>
              <a:t>Interprétation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1" name="CustomShape 36"/>
          <p:cNvSpPr/>
          <p:nvPr/>
        </p:nvSpPr>
        <p:spPr>
          <a:xfrm>
            <a:off x="10067400" y="3394440"/>
            <a:ext cx="1013400" cy="4582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Cheval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CustomShape 37"/>
          <p:cNvSpPr/>
          <p:nvPr/>
        </p:nvSpPr>
        <p:spPr>
          <a:xfrm>
            <a:off x="1275480" y="1832760"/>
            <a:ext cx="687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mon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CustomShape 38"/>
          <p:cNvSpPr/>
          <p:nvPr/>
        </p:nvSpPr>
        <p:spPr>
          <a:xfrm>
            <a:off x="1013400" y="2972880"/>
            <a:ext cx="1211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ronronne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39"/>
          <p:cNvSpPr/>
          <p:nvPr/>
        </p:nvSpPr>
        <p:spPr>
          <a:xfrm>
            <a:off x="1169640" y="3537360"/>
            <a:ext cx="89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quand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CustomShape 40"/>
          <p:cNvSpPr/>
          <p:nvPr/>
        </p:nvSpPr>
        <p:spPr>
          <a:xfrm>
            <a:off x="1427400" y="401796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je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41"/>
          <p:cNvSpPr/>
          <p:nvPr/>
        </p:nvSpPr>
        <p:spPr>
          <a:xfrm>
            <a:off x="1427400" y="454932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42"/>
          <p:cNvSpPr/>
          <p:nvPr/>
        </p:nvSpPr>
        <p:spPr>
          <a:xfrm>
            <a:off x="1093680" y="5040360"/>
            <a:ext cx="1051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caresse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43"/>
          <p:cNvSpPr/>
          <p:nvPr/>
        </p:nvSpPr>
        <p:spPr>
          <a:xfrm>
            <a:off x="1112400" y="2324160"/>
            <a:ext cx="1013400" cy="458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44"/>
          <p:cNvSpPr/>
          <p:nvPr/>
        </p:nvSpPr>
        <p:spPr>
          <a:xfrm>
            <a:off x="9728280" y="2790000"/>
            <a:ext cx="1691640" cy="1691640"/>
          </a:xfrm>
          <a:prstGeom prst="mathMultiply">
            <a:avLst>
              <a:gd name="adj1" fmla="val 6226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45"/>
          <p:cNvSpPr/>
          <p:nvPr/>
        </p:nvSpPr>
        <p:spPr>
          <a:xfrm>
            <a:off x="10067400" y="3406680"/>
            <a:ext cx="1013400" cy="4582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chat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Optimisation word embedding space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260280" y="5968800"/>
            <a:ext cx="464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"/>
          <p:cNvSpPr/>
          <p:nvPr/>
        </p:nvSpPr>
        <p:spPr>
          <a:xfrm flipV="1">
            <a:off x="260280" y="1865880"/>
            <a:ext cx="360" cy="41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4"/>
          <p:cNvSpPr/>
          <p:nvPr/>
        </p:nvSpPr>
        <p:spPr>
          <a:xfrm>
            <a:off x="809640" y="49590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5"/>
          <p:cNvSpPr/>
          <p:nvPr/>
        </p:nvSpPr>
        <p:spPr>
          <a:xfrm>
            <a:off x="1567080" y="445212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6"/>
          <p:cNvSpPr/>
          <p:nvPr/>
        </p:nvSpPr>
        <p:spPr>
          <a:xfrm>
            <a:off x="4215240" y="504936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7"/>
          <p:cNvSpPr/>
          <p:nvPr/>
        </p:nvSpPr>
        <p:spPr>
          <a:xfrm>
            <a:off x="3662640" y="463968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8"/>
          <p:cNvSpPr/>
          <p:nvPr/>
        </p:nvSpPr>
        <p:spPr>
          <a:xfrm>
            <a:off x="3557160" y="4234680"/>
            <a:ext cx="102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Femme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9"/>
          <p:cNvSpPr/>
          <p:nvPr/>
        </p:nvSpPr>
        <p:spPr>
          <a:xfrm>
            <a:off x="559080" y="5394240"/>
            <a:ext cx="107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Homme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10"/>
          <p:cNvSpPr/>
          <p:nvPr/>
        </p:nvSpPr>
        <p:spPr>
          <a:xfrm>
            <a:off x="1402920" y="4746960"/>
            <a:ext cx="71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Chat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CustomShape 11"/>
          <p:cNvSpPr/>
          <p:nvPr/>
        </p:nvSpPr>
        <p:spPr>
          <a:xfrm>
            <a:off x="4270680" y="4700880"/>
            <a:ext cx="74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Tigre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12"/>
          <p:cNvSpPr/>
          <p:nvPr/>
        </p:nvSpPr>
        <p:spPr>
          <a:xfrm>
            <a:off x="6928200" y="5968800"/>
            <a:ext cx="464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13"/>
          <p:cNvSpPr/>
          <p:nvPr/>
        </p:nvSpPr>
        <p:spPr>
          <a:xfrm flipV="1">
            <a:off x="6928200" y="1865880"/>
            <a:ext cx="360" cy="41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14"/>
          <p:cNvSpPr/>
          <p:nvPr/>
        </p:nvSpPr>
        <p:spPr>
          <a:xfrm>
            <a:off x="8727480" y="419076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15"/>
          <p:cNvSpPr/>
          <p:nvPr/>
        </p:nvSpPr>
        <p:spPr>
          <a:xfrm>
            <a:off x="10159200" y="52470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6"/>
          <p:cNvSpPr/>
          <p:nvPr/>
        </p:nvSpPr>
        <p:spPr>
          <a:xfrm>
            <a:off x="10883160" y="504936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7"/>
          <p:cNvSpPr/>
          <p:nvPr/>
        </p:nvSpPr>
        <p:spPr>
          <a:xfrm>
            <a:off x="8916120" y="24714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8"/>
          <p:cNvSpPr/>
          <p:nvPr/>
        </p:nvSpPr>
        <p:spPr>
          <a:xfrm>
            <a:off x="8810640" y="2066400"/>
            <a:ext cx="102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Femme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9" name="CustomShape 19"/>
          <p:cNvSpPr/>
          <p:nvPr/>
        </p:nvSpPr>
        <p:spPr>
          <a:xfrm>
            <a:off x="8476560" y="4626000"/>
            <a:ext cx="107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Homme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CustomShape 20"/>
          <p:cNvSpPr/>
          <p:nvPr/>
        </p:nvSpPr>
        <p:spPr>
          <a:xfrm>
            <a:off x="9995400" y="5541840"/>
            <a:ext cx="71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Chat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1" name="CustomShape 21"/>
          <p:cNvSpPr/>
          <p:nvPr/>
        </p:nvSpPr>
        <p:spPr>
          <a:xfrm>
            <a:off x="10938600" y="4700880"/>
            <a:ext cx="74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Tigre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CustomShape 22"/>
          <p:cNvSpPr/>
          <p:nvPr/>
        </p:nvSpPr>
        <p:spPr>
          <a:xfrm>
            <a:off x="5314320" y="3765240"/>
            <a:ext cx="129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23"/>
          <p:cNvSpPr/>
          <p:nvPr/>
        </p:nvSpPr>
        <p:spPr>
          <a:xfrm>
            <a:off x="5515200" y="3821400"/>
            <a:ext cx="89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CBOW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4" name="CustomShape 24"/>
          <p:cNvSpPr/>
          <p:nvPr/>
        </p:nvSpPr>
        <p:spPr>
          <a:xfrm>
            <a:off x="758520" y="36468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5"/>
          <p:cNvSpPr/>
          <p:nvPr/>
        </p:nvSpPr>
        <p:spPr>
          <a:xfrm>
            <a:off x="558360" y="3941640"/>
            <a:ext cx="72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C++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6" name="CustomShape 26"/>
          <p:cNvSpPr/>
          <p:nvPr/>
        </p:nvSpPr>
        <p:spPr>
          <a:xfrm>
            <a:off x="2778480" y="20646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7"/>
          <p:cNvSpPr/>
          <p:nvPr/>
        </p:nvSpPr>
        <p:spPr>
          <a:xfrm>
            <a:off x="2570040" y="2499840"/>
            <a:ext cx="62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PHP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CustomShape 28"/>
          <p:cNvSpPr/>
          <p:nvPr/>
        </p:nvSpPr>
        <p:spPr>
          <a:xfrm>
            <a:off x="7210080" y="350136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9"/>
          <p:cNvSpPr/>
          <p:nvPr/>
        </p:nvSpPr>
        <p:spPr>
          <a:xfrm>
            <a:off x="7001280" y="3936600"/>
            <a:ext cx="62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PHP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30"/>
          <p:cNvSpPr/>
          <p:nvPr/>
        </p:nvSpPr>
        <p:spPr>
          <a:xfrm>
            <a:off x="7655760" y="2764800"/>
            <a:ext cx="287640" cy="287640"/>
          </a:xfrm>
          <a:prstGeom prst="ellipse">
            <a:avLst/>
          </a:prstGeom>
          <a:solidFill>
            <a:schemeClr val="bg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31"/>
          <p:cNvSpPr/>
          <p:nvPr/>
        </p:nvSpPr>
        <p:spPr>
          <a:xfrm>
            <a:off x="7455600" y="3059640"/>
            <a:ext cx="72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Roboto"/>
                <a:ea typeface="Roboto"/>
              </a:rPr>
              <a:t>C++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CustomShape 32"/>
          <p:cNvSpPr/>
          <p:nvPr/>
        </p:nvSpPr>
        <p:spPr>
          <a:xfrm>
            <a:off x="1321560" y="6133680"/>
            <a:ext cx="248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Placement Aléatoire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CustomShape 33"/>
          <p:cNvSpPr/>
          <p:nvPr/>
        </p:nvSpPr>
        <p:spPr>
          <a:xfrm>
            <a:off x="8078760" y="6169680"/>
            <a:ext cx="248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1f0"/>
                </a:solidFill>
                <a:latin typeface="Calibri"/>
              </a:rPr>
              <a:t>Placement Optimisé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6538680" y="480600"/>
            <a:ext cx="5375160" cy="5683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3900" spc="-1" strike="noStrike">
                <a:solidFill>
                  <a:srgbClr val="0072f0"/>
                </a:solidFill>
                <a:latin typeface="Roboto"/>
                <a:ea typeface="Roboto"/>
              </a:rPr>
              <a:t>Embeddings récents</a:t>
            </a:r>
            <a:endParaRPr b="0" lang="fr-FR" sz="39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39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Dict2vec: ajoute de l’info a partir d’un dictionnaire </a:t>
            </a:r>
            <a:r>
              <a:rPr b="0" lang="fr-FR" sz="20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1"/>
              </a:rPr>
              <a:t>https://github.com/tca19/dict2vec</a:t>
            </a: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Sense2vec: ajoute un sens pour différencier les mots s’écrivant pareil mais avec un sens différent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9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2"/>
              </a:rPr>
              <a:t>https://github.com/explosion/sense2vec</a:t>
            </a:r>
            <a:endParaRPr b="0" lang="fr-FR" sz="19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9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ELMo &amp; BERT: Les deux derniers embedding les plus performants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2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3"/>
              </a:rPr>
              <a:t>http://jalammar.github.io/illustrated-bert/</a:t>
            </a:r>
            <a:endParaRPr b="0" lang="fr-FR" sz="22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2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68440" y="365040"/>
            <a:ext cx="4917600" cy="579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3600" spc="-1" strike="noStrike">
                <a:solidFill>
                  <a:srgbClr val="fcfcfc"/>
                </a:solidFill>
                <a:latin typeface="Roboto"/>
                <a:ea typeface="Roboto"/>
              </a:rPr>
              <a:t>Pour aller plus loin</a:t>
            </a:r>
            <a:endParaRPr b="0" lang="fr-FR" sz="36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36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Les bases réseau de neurones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6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4"/>
              </a:rPr>
              <a:t>https://blog.goodaudience.com/artificial-neural-networks-explained-436fcf36e75</a:t>
            </a:r>
            <a:endParaRPr b="0" lang="fr-FR" sz="16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4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5"/>
              </a:rPr>
              <a:t>https://medium.com/datathings/neural-networks-and-backpropagation-explained-in-a-simple-way-f540a3611f5e</a:t>
            </a: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4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6"/>
              </a:rPr>
              <a:t>https://www.youtube.com/playlist?list=PLZHQObOWTQDNU6R1_67000Dx_ZCJB-3pi</a:t>
            </a: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ffffff"/>
                </a:solidFill>
                <a:latin typeface="Roboto"/>
                <a:ea typeface="Roboto"/>
              </a:rPr>
              <a:t>Greater, Faster, Stronger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4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7"/>
              </a:rPr>
              <a:t>https://colah.github.io/posts/2015-08-Understanding-LSTMs/</a:t>
            </a: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1400" spc="-1" strike="noStrike" u="sng">
                <a:solidFill>
                  <a:srgbClr val="0563c1"/>
                </a:solidFill>
                <a:uFillTx/>
                <a:latin typeface="Roboto"/>
                <a:ea typeface="Roboto"/>
                <a:hlinkClick r:id="rId8"/>
              </a:rPr>
              <a:t>https://towardsdatascience.com/understanding-encoder-decoder-sequence-to-sequence-model-679e04af4346</a:t>
            </a: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4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C’est parti !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224640" y="168480"/>
            <a:ext cx="270720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ipython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558" name="Image 3" descr=""/>
          <p:cNvPicPr/>
          <p:nvPr/>
        </p:nvPicPr>
        <p:blipFill>
          <a:blip r:embed="rId1"/>
          <a:stretch/>
        </p:blipFill>
        <p:spPr>
          <a:xfrm>
            <a:off x="224640" y="914400"/>
            <a:ext cx="5194080" cy="120600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1824120" y="3056040"/>
            <a:ext cx="4568400" cy="7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72f0"/>
                </a:solidFill>
                <a:latin typeface="Fira Sans"/>
              </a:rPr>
              <a:t>Jupyter notebook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60" name="Picture 2" descr=""/>
          <p:cNvPicPr/>
          <p:nvPr/>
        </p:nvPicPr>
        <p:blipFill>
          <a:blip r:embed="rId2"/>
          <a:stretch/>
        </p:blipFill>
        <p:spPr>
          <a:xfrm>
            <a:off x="1824120" y="3816360"/>
            <a:ext cx="5020200" cy="2803320"/>
          </a:xfrm>
          <a:prstGeom prst="rect">
            <a:avLst/>
          </a:prstGeom>
          <a:ln>
            <a:noFill/>
          </a:ln>
        </p:spPr>
      </p:pic>
      <p:pic>
        <p:nvPicPr>
          <p:cNvPr id="561" name="Image 6" descr=""/>
          <p:cNvPicPr/>
          <p:nvPr/>
        </p:nvPicPr>
        <p:blipFill>
          <a:blip r:embed="rId3"/>
          <a:stretch/>
        </p:blipFill>
        <p:spPr>
          <a:xfrm>
            <a:off x="6095880" y="1704600"/>
            <a:ext cx="5870880" cy="1141200"/>
          </a:xfrm>
          <a:prstGeom prst="rect">
            <a:avLst/>
          </a:prstGeom>
          <a:ln>
            <a:noFill/>
          </a:ln>
        </p:spPr>
      </p:pic>
      <p:sp>
        <p:nvSpPr>
          <p:cNvPr id="562" name="CustomShape 3"/>
          <p:cNvSpPr/>
          <p:nvPr/>
        </p:nvSpPr>
        <p:spPr>
          <a:xfrm>
            <a:off x="6095880" y="880560"/>
            <a:ext cx="2707200" cy="7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72f0"/>
                </a:solidFill>
                <a:latin typeface="Fira Sans"/>
              </a:rPr>
              <a:t>python3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Premières commandes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632880" y="1102320"/>
            <a:ext cx="1092600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514440" indent="-5140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Imports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3200" spc="-1" strike="noStrike">
              <a:latin typeface="Arial"/>
            </a:endParaRPr>
          </a:p>
          <a:p>
            <a:pPr marL="514440" indent="-5140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Tqdm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3200" spc="-1" strike="noStrike">
              <a:latin typeface="Arial"/>
            </a:endParaRPr>
          </a:p>
          <a:p>
            <a:pPr marL="514440" indent="-5140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Chargement du dataset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3200" spc="-1" strike="noStrike">
              <a:latin typeface="Arial"/>
            </a:endParaRPr>
          </a:p>
          <a:p>
            <a:pPr marL="514440" indent="-5140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Amélioration continue :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71f0"/>
              </a:buClr>
              <a:buFont typeface="Calibri Light"/>
              <a:buAutoNum type="alphaLcParenR"/>
            </a:pPr>
            <a:r>
              <a:rPr b="0" lang="en-US" sz="2800" spc="-1" strike="noStrike">
                <a:solidFill>
                  <a:srgbClr val="0071f0"/>
                </a:solidFill>
                <a:latin typeface="Calibri"/>
              </a:rPr>
              <a:t>Définition de ma fonction de nettoyage</a:t>
            </a:r>
            <a:endParaRPr b="0" lang="en-US" sz="28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71f0"/>
              </a:buClr>
              <a:buFont typeface="Calibri Light"/>
              <a:buAutoNum type="alphaLcParenR"/>
            </a:pPr>
            <a:r>
              <a:rPr b="0" lang="en-US" sz="2800" spc="-1" strike="noStrike">
                <a:solidFill>
                  <a:srgbClr val="0071f0"/>
                </a:solidFill>
                <a:latin typeface="Calibri"/>
              </a:rPr>
              <a:t>Nettoyage du dataset</a:t>
            </a:r>
            <a:endParaRPr b="0" lang="en-US" sz="28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71f0"/>
              </a:buClr>
              <a:buFont typeface="Calibri Light"/>
              <a:buAutoNum type="alphaLcParenR"/>
            </a:pPr>
            <a:r>
              <a:rPr b="0" lang="en-US" sz="2800" spc="-1" strike="noStrike">
                <a:solidFill>
                  <a:srgbClr val="0071f0"/>
                </a:solidFill>
                <a:latin typeface="Calibri"/>
              </a:rPr>
              <a:t>Entraînement du Word2Vec</a:t>
            </a:r>
            <a:endParaRPr b="0" lang="en-US" sz="28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71f0"/>
              </a:buClr>
              <a:buFont typeface="Calibri Light"/>
              <a:buAutoNum type="alphaLcParenR"/>
            </a:pPr>
            <a:r>
              <a:rPr b="0" lang="en-US" sz="2800" spc="-1" strike="noStrike">
                <a:solidFill>
                  <a:srgbClr val="0071f0"/>
                </a:solidFill>
                <a:latin typeface="Calibri"/>
              </a:rPr>
              <a:t>Evaluation du Word2Vec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L’évaluation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345960" y="1969920"/>
            <a:ext cx="5375160" cy="41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On cherche à savoir si notre modèle a appris les relations entre les mots comme il le devrait.</a:t>
            </a:r>
            <a:br/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Le dataset d’évaluation représente la vérité pour ces relations.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6574320" y="365040"/>
            <a:ext cx="513936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Le premier score est le pourcentage de relations bien évalués étant donnés le vocabulaire du modèle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Le deuxième score est le pourcentage de relations bien évalués sur tout le dataset d’evaluation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A quoi ressemble notre modèle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 3" descr=""/>
          <p:cNvPicPr/>
          <p:nvPr/>
        </p:nvPicPr>
        <p:blipFill>
          <a:blip r:embed="rId1"/>
          <a:stretch/>
        </p:blipFill>
        <p:spPr>
          <a:xfrm>
            <a:off x="2971800" y="1866960"/>
            <a:ext cx="6248160" cy="312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Samuel Magnan (RIP)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6574320" y="365040"/>
            <a:ext cx="544860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Ingénieur informaticien      (INSA Lyon - 2016)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Data scientist spécialisé en inginiérie &amp; NLP chez 365Talents depuis 3 ans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« euh… environ 80% »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</p:txBody>
      </p:sp>
      <p:pic>
        <p:nvPicPr>
          <p:cNvPr id="264" name="Image 8" descr=""/>
          <p:cNvPicPr/>
          <p:nvPr/>
        </p:nvPicPr>
        <p:blipFill>
          <a:blip r:embed="rId1"/>
          <a:stretch/>
        </p:blipFill>
        <p:spPr>
          <a:xfrm>
            <a:off x="1477080" y="1690560"/>
            <a:ext cx="3113640" cy="467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Lowercase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Punctuation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Stopwords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A quoi ressemble notre modèle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Image 3" descr=""/>
          <p:cNvPicPr/>
          <p:nvPr/>
        </p:nvPicPr>
        <p:blipFill>
          <a:blip r:embed="rId1"/>
          <a:stretch/>
        </p:blipFill>
        <p:spPr>
          <a:xfrm>
            <a:off x="3948840" y="1515240"/>
            <a:ext cx="4294080" cy="38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Passons à du nettoyage plus intelligent !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N-Grams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688680" y="1172160"/>
            <a:ext cx="54068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[…]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688680" y="2504160"/>
            <a:ext cx="54068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[…]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688680" y="3829680"/>
            <a:ext cx="54068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[…]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7469280" y="703800"/>
            <a:ext cx="221616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was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this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workshop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about […]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9058320" y="2255040"/>
            <a:ext cx="221616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 was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was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in this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this workshop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workshop about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about […]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2" name="CustomShape 6"/>
          <p:cNvSpPr/>
          <p:nvPr/>
        </p:nvSpPr>
        <p:spPr>
          <a:xfrm>
            <a:off x="7469280" y="4243680"/>
            <a:ext cx="264204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 was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was in this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in this workshop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This workshop about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workshop about […]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about […]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CustomShape 7"/>
          <p:cNvSpPr/>
          <p:nvPr/>
        </p:nvSpPr>
        <p:spPr>
          <a:xfrm flipV="1">
            <a:off x="6095880" y="1479600"/>
            <a:ext cx="137304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8"/>
          <p:cNvSpPr/>
          <p:nvPr/>
        </p:nvSpPr>
        <p:spPr>
          <a:xfrm flipV="1">
            <a:off x="6095880" y="3166200"/>
            <a:ext cx="296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9"/>
          <p:cNvSpPr/>
          <p:nvPr/>
        </p:nvSpPr>
        <p:spPr>
          <a:xfrm>
            <a:off x="6095880" y="4492440"/>
            <a:ext cx="1373040" cy="6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0"/>
          <p:cNvSpPr/>
          <p:nvPr/>
        </p:nvSpPr>
        <p:spPr>
          <a:xfrm>
            <a:off x="6224040" y="1034280"/>
            <a:ext cx="90180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N 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CustomShape 11"/>
          <p:cNvSpPr/>
          <p:nvPr/>
        </p:nvSpPr>
        <p:spPr>
          <a:xfrm>
            <a:off x="6910920" y="2497680"/>
            <a:ext cx="90180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N =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CustomShape 12"/>
          <p:cNvSpPr/>
          <p:nvPr/>
        </p:nvSpPr>
        <p:spPr>
          <a:xfrm>
            <a:off x="6224040" y="4092120"/>
            <a:ext cx="90180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1800" spc="-1" strike="noStrike">
                <a:solidFill>
                  <a:srgbClr val="0072f0"/>
                </a:solidFill>
                <a:latin typeface="Roboto"/>
                <a:ea typeface="Roboto"/>
              </a:rPr>
              <a:t>N = 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min_count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POS-Tagging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19" dur="indefinite" restart="never" nodeType="tmRoot">
          <p:childTnLst>
            <p:seq>
              <p:cTn id="2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Et on va faire quoi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Image 7" descr=""/>
          <p:cNvPicPr/>
          <p:nvPr/>
        </p:nvPicPr>
        <p:blipFill>
          <a:blip r:embed="rId1"/>
          <a:stretch/>
        </p:blipFill>
        <p:spPr>
          <a:xfrm>
            <a:off x="929520" y="2370240"/>
            <a:ext cx="10332720" cy="21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On continue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 3" descr=""/>
          <p:cNvPicPr/>
          <p:nvPr/>
        </p:nvPicPr>
        <p:blipFill>
          <a:blip r:embed="rId1"/>
          <a:stretch/>
        </p:blipFill>
        <p:spPr>
          <a:xfrm>
            <a:off x="4071240" y="1688760"/>
            <a:ext cx="4048920" cy="347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Window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688680" y="996120"/>
            <a:ext cx="105271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</a:t>
            </a:r>
            <a:r>
              <a:rPr b="0" lang="fr-FR" sz="2800" spc="-1" strike="noStrike">
                <a:solidFill>
                  <a:srgbClr val="ed7d31"/>
                </a:solidFill>
                <a:latin typeface="Roboto"/>
                <a:ea typeface="Roboto"/>
              </a:rPr>
              <a:t>word</a:t>
            </a: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 embedding and I learned a lot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688680" y="2678040"/>
            <a:ext cx="1052712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</a:t>
            </a:r>
            <a:r>
              <a:rPr b="0" lang="en-US" sz="2800" spc="-1" strike="noStrike">
                <a:solidFill>
                  <a:srgbClr val="ed7d31"/>
                </a:solidFill>
                <a:latin typeface="Roboto"/>
                <a:ea typeface="Roboto"/>
              </a:rPr>
              <a:t>word</a:t>
            </a: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 embedding and I learned a lot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688680" y="4360320"/>
            <a:ext cx="1052712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I was in this workshop about </a:t>
            </a:r>
            <a:r>
              <a:rPr b="0" lang="en-US" sz="2800" spc="-1" strike="noStrike">
                <a:solidFill>
                  <a:srgbClr val="ed7d31"/>
                </a:solidFill>
                <a:latin typeface="Roboto"/>
                <a:ea typeface="Roboto"/>
              </a:rPr>
              <a:t>word</a:t>
            </a: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 embedding and I learned a lot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880880" y="726480"/>
            <a:ext cx="192744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0072f0"/>
                </a:solidFill>
                <a:latin typeface="Roboto"/>
                <a:ea typeface="Roboto"/>
              </a:rPr>
              <a:t>C =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9" name="CustomShape 5"/>
          <p:cNvSpPr/>
          <p:nvPr/>
        </p:nvSpPr>
        <p:spPr>
          <a:xfrm>
            <a:off x="4880880" y="2431800"/>
            <a:ext cx="192744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0072f0"/>
                </a:solidFill>
                <a:latin typeface="Roboto"/>
                <a:ea typeface="Roboto"/>
              </a:rPr>
              <a:t>C =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0" name="CustomShape 6"/>
          <p:cNvSpPr/>
          <p:nvPr/>
        </p:nvSpPr>
        <p:spPr>
          <a:xfrm>
            <a:off x="4880880" y="4033080"/>
            <a:ext cx="192744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0072f0"/>
                </a:solidFill>
                <a:latin typeface="Roboto"/>
                <a:ea typeface="Roboto"/>
              </a:rPr>
              <a:t>C = 5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Size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678320" y="1027080"/>
            <a:ext cx="976680" cy="37951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2"/>
          <p:cNvSpPr/>
          <p:nvPr/>
        </p:nvSpPr>
        <p:spPr>
          <a:xfrm>
            <a:off x="9536400" y="1027080"/>
            <a:ext cx="976680" cy="37951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3"/>
          <p:cNvSpPr/>
          <p:nvPr/>
        </p:nvSpPr>
        <p:spPr>
          <a:xfrm>
            <a:off x="5607360" y="1465560"/>
            <a:ext cx="976680" cy="29181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TextShape 4"/>
          <p:cNvSpPr txBox="1"/>
          <p:nvPr/>
        </p:nvSpPr>
        <p:spPr>
          <a:xfrm>
            <a:off x="895680" y="5110560"/>
            <a:ext cx="2542320" cy="897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2800" spc="-1" strike="noStrike">
                <a:solidFill>
                  <a:srgbClr val="0072f0"/>
                </a:solidFill>
                <a:latin typeface="Roboto"/>
                <a:ea typeface="Roboto"/>
              </a:rPr>
              <a:t>Input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8753760" y="5110560"/>
            <a:ext cx="25423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7" name="CustomShape 6"/>
          <p:cNvSpPr/>
          <p:nvPr/>
        </p:nvSpPr>
        <p:spPr>
          <a:xfrm>
            <a:off x="4824720" y="5110560"/>
            <a:ext cx="25423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Hidden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72f0"/>
                </a:solidFill>
                <a:latin typeface="Roboto"/>
                <a:ea typeface="Roboto"/>
              </a:rPr>
              <a:t>Size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8" name="Line 7"/>
          <p:cNvSpPr/>
          <p:nvPr/>
        </p:nvSpPr>
        <p:spPr>
          <a:xfrm>
            <a:off x="2166840" y="1027080"/>
            <a:ext cx="3929040" cy="4381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Line 8"/>
          <p:cNvSpPr/>
          <p:nvPr/>
        </p:nvSpPr>
        <p:spPr>
          <a:xfrm flipV="1">
            <a:off x="2166840" y="4384080"/>
            <a:ext cx="3929040" cy="4381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Line 9"/>
          <p:cNvSpPr/>
          <p:nvPr/>
        </p:nvSpPr>
        <p:spPr>
          <a:xfrm flipV="1">
            <a:off x="6095880" y="1027080"/>
            <a:ext cx="3929040" cy="4381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Line 10"/>
          <p:cNvSpPr/>
          <p:nvPr/>
        </p:nvSpPr>
        <p:spPr>
          <a:xfrm>
            <a:off x="6095880" y="4384080"/>
            <a:ext cx="3929040" cy="4381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11"/>
          <p:cNvSpPr/>
          <p:nvPr/>
        </p:nvSpPr>
        <p:spPr>
          <a:xfrm>
            <a:off x="1678320" y="2405160"/>
            <a:ext cx="976680" cy="1623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12"/>
          <p:cNvSpPr/>
          <p:nvPr/>
        </p:nvSpPr>
        <p:spPr>
          <a:xfrm>
            <a:off x="1678320" y="1540800"/>
            <a:ext cx="976680" cy="1623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13"/>
          <p:cNvSpPr/>
          <p:nvPr/>
        </p:nvSpPr>
        <p:spPr>
          <a:xfrm>
            <a:off x="1678320" y="4471920"/>
            <a:ext cx="976680" cy="1623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14"/>
          <p:cNvSpPr/>
          <p:nvPr/>
        </p:nvSpPr>
        <p:spPr>
          <a:xfrm>
            <a:off x="1678320" y="4246200"/>
            <a:ext cx="976680" cy="1623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5"/>
          <p:cNvSpPr/>
          <p:nvPr/>
        </p:nvSpPr>
        <p:spPr>
          <a:xfrm>
            <a:off x="9536400" y="3150360"/>
            <a:ext cx="976680" cy="1623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Skip-Gram ?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extShape 1"/>
          <p:cNvSpPr txBox="1"/>
          <p:nvPr/>
        </p:nvSpPr>
        <p:spPr>
          <a:xfrm>
            <a:off x="696960" y="10501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>
                <a:solidFill>
                  <a:srgbClr val="0072f0"/>
                </a:solidFill>
                <a:latin typeface="Roboto"/>
                <a:ea typeface="Roboto"/>
              </a:rPr>
              <a:t>Cette conf à mixit était vraiment […]</a:t>
            </a:r>
            <a:endParaRPr b="0" lang="fr-FR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2981160" y="2383920"/>
            <a:ext cx="4684320" cy="34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0072f0"/>
                </a:solidFill>
                <a:latin typeface="Roboto"/>
                <a:ea typeface="Roboto"/>
              </a:rPr>
              <a:t>bien</a:t>
            </a:r>
            <a:endParaRPr b="0" lang="en-US" sz="36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0072f0"/>
                </a:solidFill>
                <a:latin typeface="Roboto"/>
                <a:ea typeface="Roboto"/>
              </a:rPr>
              <a:t>nulle</a:t>
            </a:r>
            <a:endParaRPr b="0" lang="en-US" sz="36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0072f0"/>
                </a:solidFill>
                <a:latin typeface="Roboto"/>
                <a:ea typeface="Roboto"/>
              </a:rPr>
              <a:t>cool</a:t>
            </a:r>
            <a:endParaRPr b="0" lang="en-US" sz="36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0072f0"/>
                </a:solidFill>
                <a:latin typeface="Roboto"/>
                <a:ea typeface="Roboto"/>
              </a:rPr>
              <a:t>extraordinaire</a:t>
            </a:r>
            <a:endParaRPr b="0" lang="en-US" sz="36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0072f0"/>
                </a:solidFill>
                <a:latin typeface="Roboto"/>
                <a:ea typeface="Roboto"/>
              </a:rPr>
              <a:t>incroyable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On a jamais modifié le dataset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646920" y="11268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72f0"/>
                </a:solidFill>
                <a:latin typeface="Roboto"/>
                <a:ea typeface="Roboto"/>
              </a:rPr>
              <a:t>On va faire du Machine Learning appliqué au TAL</a:t>
            </a:r>
            <a:endParaRPr b="0" lang="fr-FR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67" name="Image 2" descr=""/>
          <p:cNvPicPr/>
          <p:nvPr/>
        </p:nvPicPr>
        <p:blipFill>
          <a:blip r:embed="rId1"/>
          <a:stretch/>
        </p:blipFill>
        <p:spPr>
          <a:xfrm>
            <a:off x="5420880" y="3290400"/>
            <a:ext cx="4091040" cy="30679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 flipH="1">
            <a:off x="8251200" y="2175480"/>
            <a:ext cx="3088440" cy="2229840"/>
          </a:xfrm>
          <a:prstGeom prst="flowChartMagneticTape">
            <a:avLst/>
          </a:prstGeom>
          <a:noFill/>
          <a:ln w="381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Du quoi 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Image 3" descr=""/>
          <p:cNvPicPr/>
          <p:nvPr/>
        </p:nvPicPr>
        <p:blipFill>
          <a:blip r:embed="rId1"/>
          <a:stretch/>
        </p:blipFill>
        <p:spPr>
          <a:xfrm>
            <a:off x="3578760" y="2013120"/>
            <a:ext cx="5034600" cy="283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Les datasets (Sub-Reddit)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3601080" y="2179440"/>
            <a:ext cx="4989600" cy="24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4800" spc="-1" strike="noStrike">
                <a:solidFill>
                  <a:srgbClr val="0072f0"/>
                </a:solidFill>
                <a:latin typeface="Fira Sans"/>
              </a:rPr>
              <a:t>The Donald </a:t>
            </a:r>
            <a:endParaRPr b="0" lang="en-US" sz="48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4800" spc="-1" strike="noStrike">
                <a:solidFill>
                  <a:srgbClr val="0072f0"/>
                </a:solidFill>
                <a:latin typeface="Fira Sans"/>
              </a:rPr>
              <a:t>Conspiracy</a:t>
            </a:r>
            <a:endParaRPr b="0" lang="en-US" sz="4800" spc="-1" strike="noStrike">
              <a:latin typeface="Arial"/>
            </a:endParaRPr>
          </a:p>
          <a:p>
            <a:pPr marL="743040" indent="-742680">
              <a:lnSpc>
                <a:spcPct val="90000"/>
              </a:lnSpc>
              <a:buClr>
                <a:srgbClr val="0072f0"/>
              </a:buClr>
              <a:buFont typeface="Calibri Light"/>
              <a:buAutoNum type="arabicPeriod"/>
            </a:pPr>
            <a:r>
              <a:rPr b="1" lang="en-US" sz="4800" spc="-1" strike="noStrike">
                <a:solidFill>
                  <a:srgbClr val="0072f0"/>
                </a:solidFill>
                <a:latin typeface="Fira Sans"/>
              </a:rPr>
              <a:t>Politics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243" dur="indefinite" restart="never" nodeType="tmRoot">
          <p:childTnLst>
            <p:seq>
              <p:cTn id="2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Conclusion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675000" y="1497240"/>
            <a:ext cx="240912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Stopwords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Lowercase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Punctuation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1564920" y="3169080"/>
            <a:ext cx="628920" cy="1369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4"/>
          <p:cNvSpPr/>
          <p:nvPr/>
        </p:nvSpPr>
        <p:spPr>
          <a:xfrm>
            <a:off x="675000" y="4719960"/>
            <a:ext cx="240912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90000"/>
              </a:lnSpc>
            </a:pPr>
            <a:r>
              <a:rPr b="1" lang="en-US" sz="2800" spc="-1" strike="noStrike">
                <a:solidFill>
                  <a:srgbClr val="0072f0"/>
                </a:solidFill>
                <a:latin typeface="Fira Sans"/>
              </a:rPr>
              <a:t>Très utile mais dépend parfois de la tâche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3686760" y="1478520"/>
            <a:ext cx="240912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N-Grams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Min_count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POS-Tagging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9" name="CustomShape 6"/>
          <p:cNvSpPr/>
          <p:nvPr/>
        </p:nvSpPr>
        <p:spPr>
          <a:xfrm>
            <a:off x="4334760" y="3169080"/>
            <a:ext cx="628920" cy="1369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7"/>
          <p:cNvSpPr/>
          <p:nvPr/>
        </p:nvSpPr>
        <p:spPr>
          <a:xfrm>
            <a:off x="3174120" y="4719960"/>
            <a:ext cx="294984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90000"/>
              </a:lnSpc>
            </a:pPr>
            <a:r>
              <a:rPr b="1" lang="en-US" sz="2800" spc="-1" strike="noStrike">
                <a:solidFill>
                  <a:srgbClr val="0072f0"/>
                </a:solidFill>
                <a:latin typeface="Fira Sans"/>
              </a:rPr>
              <a:t>Plus complexe mais essentiel pour s’améliorer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1" name="CustomShape 8"/>
          <p:cNvSpPr/>
          <p:nvPr/>
        </p:nvSpPr>
        <p:spPr>
          <a:xfrm>
            <a:off x="6528960" y="1497240"/>
            <a:ext cx="240912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Window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Size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Skip-Gram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2" name="CustomShape 9"/>
          <p:cNvSpPr/>
          <p:nvPr/>
        </p:nvSpPr>
        <p:spPr>
          <a:xfrm>
            <a:off x="7104600" y="3169080"/>
            <a:ext cx="628920" cy="1369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0"/>
          <p:cNvSpPr/>
          <p:nvPr/>
        </p:nvSpPr>
        <p:spPr>
          <a:xfrm>
            <a:off x="5943960" y="4901400"/>
            <a:ext cx="294984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90000"/>
              </a:lnSpc>
            </a:pPr>
            <a:r>
              <a:rPr b="1" lang="en-US" sz="2800" spc="-1" strike="noStrike">
                <a:solidFill>
                  <a:srgbClr val="0072f0"/>
                </a:solidFill>
                <a:latin typeface="Fira Sans"/>
              </a:rPr>
              <a:t>Essentiel, dépend de la tâche pour être correctement optimisé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4" name="CustomShape 11"/>
          <p:cNvSpPr/>
          <p:nvPr/>
        </p:nvSpPr>
        <p:spPr>
          <a:xfrm>
            <a:off x="9347040" y="1652400"/>
            <a:ext cx="240912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72f0"/>
                </a:solidFill>
                <a:latin typeface="Fira Sans"/>
              </a:rPr>
              <a:t>Dataset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5" name="CustomShape 12"/>
          <p:cNvSpPr/>
          <p:nvPr/>
        </p:nvSpPr>
        <p:spPr>
          <a:xfrm>
            <a:off x="9874440" y="3169080"/>
            <a:ext cx="628920" cy="1369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3"/>
          <p:cNvSpPr/>
          <p:nvPr/>
        </p:nvSpPr>
        <p:spPr>
          <a:xfrm>
            <a:off x="8713800" y="4901400"/>
            <a:ext cx="2949840" cy="15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90000"/>
              </a:lnSpc>
            </a:pPr>
            <a:r>
              <a:rPr b="1" lang="en-US" sz="2800" spc="-1" strike="noStrike">
                <a:solidFill>
                  <a:srgbClr val="0072f0"/>
                </a:solidFill>
                <a:latin typeface="Fira Sans"/>
              </a:rPr>
              <a:t>Indispensable, doit être sélectionné spécifiquement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45" dur="indefinite" restart="never" nodeType="tmRoot">
          <p:childTnLst>
            <p:seq>
              <p:cTn id="2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Shape 1"/>
          <p:cNvSpPr txBox="1"/>
          <p:nvPr/>
        </p:nvSpPr>
        <p:spPr>
          <a:xfrm>
            <a:off x="224640" y="168480"/>
            <a:ext cx="10515240" cy="745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Ça vous a plu ?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1157400" y="1201680"/>
            <a:ext cx="10515240" cy="22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0072f0"/>
                </a:solidFill>
                <a:latin typeface="Fira Sans"/>
              </a:rPr>
              <a:t>Venez discutez avec nous pendant les pauses !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0072f0"/>
                </a:solidFill>
                <a:latin typeface="Fira Sans"/>
              </a:rPr>
              <a:t>On recrute des devs chez 365Talents </a:t>
            </a:r>
            <a:r>
              <a:rPr b="1" lang="en-US" sz="4000" spc="-1" strike="noStrike">
                <a:solidFill>
                  <a:srgbClr val="0072f0"/>
                </a:solidFill>
                <a:latin typeface="Wingdings"/>
              </a:rPr>
              <a:t>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39" name="Image 6" descr=""/>
          <p:cNvPicPr/>
          <p:nvPr/>
        </p:nvPicPr>
        <p:blipFill>
          <a:blip r:embed="rId1"/>
          <a:stretch/>
        </p:blipFill>
        <p:spPr>
          <a:xfrm>
            <a:off x="540360" y="4095000"/>
            <a:ext cx="5054400" cy="2057040"/>
          </a:xfrm>
          <a:prstGeom prst="rect">
            <a:avLst/>
          </a:prstGeom>
          <a:ln>
            <a:noFill/>
          </a:ln>
        </p:spPr>
      </p:pic>
      <p:pic>
        <p:nvPicPr>
          <p:cNvPr id="640" name="Image 8" descr=""/>
          <p:cNvPicPr/>
          <p:nvPr/>
        </p:nvPicPr>
        <p:blipFill>
          <a:blip r:embed="rId2"/>
          <a:stretch/>
        </p:blipFill>
        <p:spPr>
          <a:xfrm>
            <a:off x="6173280" y="4069440"/>
            <a:ext cx="5130360" cy="210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Shape 1"/>
          <p:cNvSpPr txBox="1"/>
          <p:nvPr/>
        </p:nvSpPr>
        <p:spPr>
          <a:xfrm>
            <a:off x="64692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cfcfc"/>
                </a:solidFill>
                <a:latin typeface="Roboto"/>
                <a:ea typeface="Roboto"/>
              </a:rPr>
              <a:t>Bonne journée !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72f0"/>
                </a:solidFill>
                <a:latin typeface="Fira Sans"/>
              </a:rPr>
              <a:t>Définition du TAL</a:t>
            </a:r>
            <a:endParaRPr b="0" lang="fr-FR" sz="44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6469920" y="365040"/>
            <a:ext cx="5509800" cy="6492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ffffff"/>
                </a:solidFill>
                <a:latin typeface="Roboto"/>
                <a:ea typeface="Roboto"/>
              </a:rPr>
              <a:t>Le traitement du langage naturel (TAL ou NLP pour les américains) est un domaine de </a:t>
            </a:r>
            <a:r>
              <a:rPr b="0" lang="fr-FR" sz="2400" spc="-1" strike="noStrike">
                <a:solidFill>
                  <a:srgbClr val="ffd966"/>
                </a:solidFill>
                <a:latin typeface="Roboto"/>
                <a:ea typeface="Roboto"/>
              </a:rPr>
              <a:t>l'informatique</a:t>
            </a:r>
            <a:r>
              <a:rPr b="0" lang="fr-FR" sz="2400" spc="-1" strike="noStrike">
                <a:solidFill>
                  <a:srgbClr val="ffffff"/>
                </a:solidFill>
                <a:latin typeface="Roboto"/>
                <a:ea typeface="Roboto"/>
              </a:rPr>
              <a:t> et de </a:t>
            </a:r>
            <a:r>
              <a:rPr b="0" lang="fr-FR" sz="2400" spc="-1" strike="noStrike">
                <a:solidFill>
                  <a:srgbClr val="ffd966"/>
                </a:solidFill>
                <a:latin typeface="Roboto"/>
                <a:ea typeface="Roboto"/>
              </a:rPr>
              <a:t>l'intelligence artificielle </a:t>
            </a:r>
            <a:r>
              <a:rPr b="0" lang="fr-FR" sz="2400" spc="-1" strike="noStrike">
                <a:solidFill>
                  <a:srgbClr val="ffffff"/>
                </a:solidFill>
                <a:latin typeface="Roboto"/>
                <a:ea typeface="Roboto"/>
              </a:rPr>
              <a:t>qui s'intéresse aux interactions entre les ordinateurs et les </a:t>
            </a:r>
            <a:r>
              <a:rPr b="0" lang="fr-FR" sz="2400" spc="-1" strike="noStrike">
                <a:solidFill>
                  <a:srgbClr val="ffd966"/>
                </a:solidFill>
                <a:latin typeface="Roboto"/>
                <a:ea typeface="Roboto"/>
              </a:rPr>
              <a:t>langues (naturelles) </a:t>
            </a:r>
            <a:r>
              <a:rPr b="0" lang="fr-FR" sz="2400" spc="-1" strike="noStrike">
                <a:solidFill>
                  <a:srgbClr val="ffffff"/>
                </a:solidFill>
                <a:latin typeface="Roboto"/>
                <a:ea typeface="Roboto"/>
              </a:rPr>
              <a:t>humaines, en particulier comment traiter de grandes quantités de données en langage naturel. </a:t>
            </a:r>
            <a:endParaRPr b="0" lang="fr-FR" sz="2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ffffff"/>
                </a:solidFill>
                <a:latin typeface="Roboto"/>
                <a:ea typeface="Roboto"/>
              </a:rPr>
              <a:t>Les défis fréquents:</a:t>
            </a:r>
            <a:endParaRPr b="0" lang="fr-FR" sz="2400" spc="-1" strike="noStrike">
              <a:solidFill>
                <a:srgbClr val="0072f0"/>
              </a:solidFill>
              <a:latin typeface="Roboto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  <a:ea typeface="Roboto"/>
              </a:rPr>
              <a:t>la reconnaissance de la parole </a:t>
            </a:r>
            <a:endParaRPr b="0" lang="fr-FR" sz="2400" spc="-1" strike="noStrike">
              <a:solidFill>
                <a:srgbClr val="0071f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  <a:ea typeface="Roboto"/>
              </a:rPr>
              <a:t>compréhension du langage naturel</a:t>
            </a:r>
            <a:endParaRPr b="0" lang="fr-FR" sz="2400" spc="-1" strike="noStrike">
              <a:solidFill>
                <a:srgbClr val="0071f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  <a:ea typeface="Roboto"/>
              </a:rPr>
              <a:t>génération du langage naturel</a:t>
            </a:r>
            <a:endParaRPr b="0" lang="fr-FR" sz="2400" spc="-1" strike="noStrike">
              <a:solidFill>
                <a:srgbClr val="0071f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72f0"/>
              </a:solidFill>
              <a:latin typeface="Roboto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390800" y="46098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"/>
          <p:cNvSpPr/>
          <p:nvPr/>
        </p:nvSpPr>
        <p:spPr>
          <a:xfrm>
            <a:off x="1599120" y="1478520"/>
            <a:ext cx="2786400" cy="2789280"/>
          </a:xfrm>
          <a:prstGeom prst="ellipse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1f0"/>
                </a:solidFill>
                <a:latin typeface="Roboto"/>
                <a:ea typeface="Roboto"/>
              </a:rPr>
              <a:t>IA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2438280" y="3660120"/>
            <a:ext cx="115092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d966"/>
                </a:solidFill>
                <a:latin typeface="Roboto"/>
                <a:ea typeface="Roboto"/>
              </a:rPr>
              <a:t>TAL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1592640" y="3429000"/>
            <a:ext cx="2786400" cy="2789280"/>
          </a:xfrm>
          <a:prstGeom prst="ellipse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71f0"/>
                </a:solidFill>
                <a:latin typeface="Roboto"/>
                <a:ea typeface="Roboto"/>
              </a:rPr>
              <a:t>Linguistique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46320" y="365040"/>
            <a:ext cx="5375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72f0"/>
                </a:solidFill>
                <a:latin typeface="Fira Sans"/>
              </a:rPr>
              <a:t>Traitement Automatique de la Langue</a:t>
            </a:r>
            <a:endParaRPr b="0" lang="fr-FR" sz="3600" spc="-1" strike="noStrike">
              <a:solidFill>
                <a:srgbClr val="0071f0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6574320" y="365040"/>
            <a:ext cx="5139360" cy="5767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Traduction Automatique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Google Trad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Analyse de sentiment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Prédiction d’élection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solidFill>
                <a:srgbClr val="0072f0"/>
              </a:solidFill>
              <a:latin typeface="Roboto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cfcfc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cfcfc"/>
                </a:solidFill>
                <a:latin typeface="Roboto"/>
                <a:ea typeface="Roboto"/>
              </a:rPr>
              <a:t>Génération de texte</a:t>
            </a:r>
            <a:endParaRPr b="0" lang="fr-FR" sz="2800" spc="-1" strike="noStrike">
              <a:solidFill>
                <a:srgbClr val="0072f0"/>
              </a:solidFill>
              <a:latin typeface="Roboto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Roboto"/>
              </a:rPr>
              <a:t>Chatbots</a:t>
            </a:r>
            <a:endParaRPr b="0" lang="fr-FR" sz="2000" spc="-1" strike="noStrike">
              <a:solidFill>
                <a:srgbClr val="0071f0"/>
              </a:solidFill>
              <a:latin typeface="Calibri"/>
            </a:endParaRPr>
          </a:p>
        </p:txBody>
      </p:sp>
      <p:pic>
        <p:nvPicPr>
          <p:cNvPr id="277" name="Picture 2" descr=""/>
          <p:cNvPicPr/>
          <p:nvPr/>
        </p:nvPicPr>
        <p:blipFill>
          <a:blip r:embed="rId1"/>
          <a:srcRect l="12757" t="0" r="12553" b="5547"/>
          <a:stretch/>
        </p:blipFill>
        <p:spPr>
          <a:xfrm>
            <a:off x="656280" y="1942200"/>
            <a:ext cx="1279800" cy="2428200"/>
          </a:xfrm>
          <a:prstGeom prst="rect">
            <a:avLst/>
          </a:prstGeom>
          <a:ln>
            <a:noFill/>
          </a:ln>
        </p:spPr>
      </p:pic>
      <p:pic>
        <p:nvPicPr>
          <p:cNvPr id="278" name="Picture 4" descr=""/>
          <p:cNvPicPr/>
          <p:nvPr/>
        </p:nvPicPr>
        <p:blipFill>
          <a:blip r:embed="rId2"/>
          <a:stretch/>
        </p:blipFill>
        <p:spPr>
          <a:xfrm>
            <a:off x="730800" y="4379400"/>
            <a:ext cx="5063400" cy="2478240"/>
          </a:xfrm>
          <a:prstGeom prst="rect">
            <a:avLst/>
          </a:prstGeom>
          <a:ln>
            <a:noFill/>
          </a:ln>
        </p:spPr>
      </p:pic>
      <p:pic>
        <p:nvPicPr>
          <p:cNvPr id="279" name="Picture 8" descr=""/>
          <p:cNvPicPr/>
          <p:nvPr/>
        </p:nvPicPr>
        <p:blipFill>
          <a:blip r:embed="rId3"/>
          <a:srcRect l="10127" t="9348" r="9747" b="14051"/>
          <a:stretch/>
        </p:blipFill>
        <p:spPr>
          <a:xfrm>
            <a:off x="2331000" y="2296800"/>
            <a:ext cx="3539160" cy="19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f0"/>
      </a:dk2>
      <a:lt2>
        <a:srgbClr val="e7e6e6"/>
      </a:lt2>
      <a:accent1>
        <a:srgbClr val="0071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Hair_theme_1</Template>
  <TotalTime>8184</TotalTime>
  <Application>LibreOffice/6.0.7.3$Linux_X86_64 LibreOffice_project/00m0$Build-3</Application>
  <Words>2169</Words>
  <Paragraphs>493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2019-05-13T14:38:06Z</dcterms:created>
  <dc:creator>Clément Viricel</dc:creator>
  <dc:description/>
  <dc:language>en-US</dc:language>
  <cp:lastModifiedBy>Tanguy Moreau</cp:lastModifiedBy>
  <dcterms:modified xsi:type="dcterms:W3CDTF">2019-05-27T06:47:04Z</dcterms:modified>
  <cp:revision>72</cp:revision>
  <dc:subject/>
  <dc:title>Introduction aux Word Embeddings avec Word2Vec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74</vt:i4>
  </property>
</Properties>
</file>